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71" r:id="rId1"/>
  </p:sldMasterIdLst>
  <p:notesMasterIdLst>
    <p:notesMasterId r:id="rId34"/>
  </p:notesMasterIdLst>
  <p:sldIdLst>
    <p:sldId id="256" r:id="rId2"/>
    <p:sldId id="288" r:id="rId3"/>
    <p:sldId id="289" r:id="rId4"/>
    <p:sldId id="306" r:id="rId5"/>
    <p:sldId id="305" r:id="rId6"/>
    <p:sldId id="287" r:id="rId7"/>
    <p:sldId id="286" r:id="rId8"/>
    <p:sldId id="295" r:id="rId9"/>
    <p:sldId id="307" r:id="rId10"/>
    <p:sldId id="269" r:id="rId11"/>
    <p:sldId id="270" r:id="rId12"/>
    <p:sldId id="272" r:id="rId13"/>
    <p:sldId id="273" r:id="rId14"/>
    <p:sldId id="274" r:id="rId15"/>
    <p:sldId id="308" r:id="rId16"/>
    <p:sldId id="309" r:id="rId17"/>
    <p:sldId id="292" r:id="rId18"/>
    <p:sldId id="268" r:id="rId19"/>
    <p:sldId id="296" r:id="rId20"/>
    <p:sldId id="303" r:id="rId21"/>
    <p:sldId id="304" r:id="rId22"/>
    <p:sldId id="278" r:id="rId23"/>
    <p:sldId id="276" r:id="rId24"/>
    <p:sldId id="298" r:id="rId25"/>
    <p:sldId id="281" r:id="rId26"/>
    <p:sldId id="302" r:id="rId27"/>
    <p:sldId id="283" r:id="rId28"/>
    <p:sldId id="297" r:id="rId29"/>
    <p:sldId id="284" r:id="rId30"/>
    <p:sldId id="310" r:id="rId31"/>
    <p:sldId id="291" r:id="rId32"/>
    <p:sldId id="301" r:id="rId33"/>
  </p:sldIdLst>
  <p:sldSz cx="12192000" cy="6858000"/>
  <p:notesSz cx="7010400" cy="9296400"/>
  <p:embeddedFontLst>
    <p:embeddedFont>
      <p:font typeface="SimSun" panose="02010600030101010101" pitchFamily="2" charset="-122"/>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mbria Math" panose="02040503050406030204" pitchFamily="18" charset="0"/>
      <p:regular r:id="rId42"/>
    </p:embeddedFont>
    <p:embeddedFont>
      <p:font typeface="Open Sans Condensed Light" panose="020B0306030504020204" pitchFamily="34" charset="0"/>
      <p:regular r:id="rId43"/>
      <p:italic r:id="rId44"/>
    </p:embeddedFont>
    <p:embeddedFont>
      <p:font typeface="Yanone Kaffeesatz" panose="00000500000000000000" charset="0"/>
      <p:regular r:id="rId45"/>
      <p:bold r:id="rId46"/>
    </p:embeddedFont>
    <p:embeddedFont>
      <p:font typeface="Yanone Kaffeesatz Light" panose="02000000000000000000"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6149" autoAdjust="0"/>
  </p:normalViewPr>
  <p:slideViewPr>
    <p:cSldViewPr snapToGrid="0">
      <p:cViewPr varScale="1">
        <p:scale>
          <a:sx n="76" d="100"/>
          <a:sy n="76" d="100"/>
        </p:scale>
        <p:origin x="10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1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t-files\users\gpina\Class%20materials\R&amp;R\Interview%20materials\Documents%20for%20interview\Tables%20and%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briel\Documents\Box%20Sync\PhD\Others\Applications\Child%20Trends\Second%20time\Documents%20for%20interview\Tables%20and%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abriel\Documents\Box%20Sync\PhD\Others\Applications\Child%20Trends\Second%20time\Documents%20for%20interview\Tables%20and%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briel\Documents\Box%20Sync\PhD\Others\Applications\Child%20Trends\Second%20time\Documents%20for%20interview\Tables%20and%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abriel\Documents\Box%20Sync\PhD\Others\Applications\Child%20Trends\Second%20time\Documents%20for%20interview\Tables%20and%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abriel\Documents\Box%20Sync\PhD\Others\Applications\Child%20Trends\Second%20time\Documents%20for%20interview\Tables%20and%20Graph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93489469577327E-2"/>
          <c:y val="6.6917607695524892E-2"/>
          <c:w val="0.89547384101880578"/>
          <c:h val="0.7813661466720675"/>
        </c:manualLayout>
      </c:layout>
      <c:lineChart>
        <c:grouping val="standard"/>
        <c:varyColors val="0"/>
        <c:ser>
          <c:idx val="0"/>
          <c:order val="0"/>
          <c:tx>
            <c:strRef>
              <c:f>'Table 1'!$A$4</c:f>
              <c:strCache>
                <c:ptCount val="1"/>
                <c:pt idx="0">
                  <c:v>Total homeless</c:v>
                </c:pt>
              </c:strCache>
            </c:strRef>
          </c:tx>
          <c:spPr>
            <a:ln w="28575" cap="rnd">
              <a:solidFill>
                <a:schemeClr val="accent1"/>
              </a:solidFill>
              <a:round/>
            </a:ln>
            <a:effectLst/>
          </c:spPr>
          <c:marker>
            <c:symbol val="none"/>
          </c:marker>
          <c:cat>
            <c:strRef>
              <c:f>'Table 1'!$B$1:$N$1</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'Table 1'!$B$4:$N$4</c:f>
              <c:numCache>
                <c:formatCode>0</c:formatCode>
                <c:ptCount val="13"/>
                <c:pt idx="0">
                  <c:v>590</c:v>
                </c:pt>
                <c:pt idx="1">
                  <c:v>815</c:v>
                </c:pt>
                <c:pt idx="2">
                  <c:v>688</c:v>
                </c:pt>
                <c:pt idx="3">
                  <c:v>795</c:v>
                </c:pt>
                <c:pt idx="4">
                  <c:v>957</c:v>
                </c:pt>
                <c:pt idx="5">
                  <c:v>940</c:v>
                </c:pt>
                <c:pt idx="6" formatCode="#,##0">
                  <c:v>1066</c:v>
                </c:pt>
                <c:pt idx="7" formatCode="#,##0">
                  <c:v>1168</c:v>
                </c:pt>
                <c:pt idx="8" formatCode="#,##0">
                  <c:v>1258</c:v>
                </c:pt>
                <c:pt idx="9" formatCode="#,##0">
                  <c:v>1361</c:v>
                </c:pt>
                <c:pt idx="10" formatCode="General">
                  <c:v>1261</c:v>
                </c:pt>
                <c:pt idx="11" formatCode="General">
                  <c:v>1301</c:v>
                </c:pt>
                <c:pt idx="12" formatCode="General">
                  <c:v>1353</c:v>
                </c:pt>
              </c:numCache>
            </c:numRef>
          </c:val>
          <c:smooth val="0"/>
          <c:extLst>
            <c:ext xmlns:c16="http://schemas.microsoft.com/office/drawing/2014/chart" uri="{C3380CC4-5D6E-409C-BE32-E72D297353CC}">
              <c16:uniqueId val="{00000000-6CF9-4FEC-BF54-36B60621E9B3}"/>
            </c:ext>
          </c:extLst>
        </c:ser>
        <c:ser>
          <c:idx val="1"/>
          <c:order val="1"/>
          <c:tx>
            <c:strRef>
              <c:f>'Table 1'!$A$5</c:f>
              <c:strCache>
                <c:ptCount val="1"/>
                <c:pt idx="0">
                  <c:v>Shelters</c:v>
                </c:pt>
              </c:strCache>
            </c:strRef>
          </c:tx>
          <c:spPr>
            <a:ln w="28575" cap="rnd">
              <a:solidFill>
                <a:schemeClr val="accent2"/>
              </a:solidFill>
              <a:round/>
            </a:ln>
            <a:effectLst/>
          </c:spPr>
          <c:marker>
            <c:symbol val="none"/>
          </c:marker>
          <c:cat>
            <c:strRef>
              <c:f>'Table 1'!$B$1:$N$1</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'Table 1'!$B$5:$N$5</c:f>
              <c:numCache>
                <c:formatCode>0</c:formatCode>
                <c:ptCount val="13"/>
                <c:pt idx="0">
                  <c:v>167</c:v>
                </c:pt>
                <c:pt idx="1">
                  <c:v>208</c:v>
                </c:pt>
                <c:pt idx="2">
                  <c:v>162</c:v>
                </c:pt>
                <c:pt idx="3">
                  <c:v>165</c:v>
                </c:pt>
                <c:pt idx="4">
                  <c:v>211</c:v>
                </c:pt>
                <c:pt idx="5">
                  <c:v>180</c:v>
                </c:pt>
                <c:pt idx="6">
                  <c:v>188</c:v>
                </c:pt>
                <c:pt idx="7">
                  <c:v>181</c:v>
                </c:pt>
                <c:pt idx="8">
                  <c:v>192</c:v>
                </c:pt>
                <c:pt idx="9">
                  <c:v>208</c:v>
                </c:pt>
                <c:pt idx="10" formatCode="General">
                  <c:v>181.3</c:v>
                </c:pt>
                <c:pt idx="11" formatCode="General">
                  <c:v>186.8</c:v>
                </c:pt>
                <c:pt idx="12" formatCode="General">
                  <c:v>187.6</c:v>
                </c:pt>
              </c:numCache>
            </c:numRef>
          </c:val>
          <c:smooth val="0"/>
          <c:extLst>
            <c:ext xmlns:c16="http://schemas.microsoft.com/office/drawing/2014/chart" uri="{C3380CC4-5D6E-409C-BE32-E72D297353CC}">
              <c16:uniqueId val="{00000001-6CF9-4FEC-BF54-36B60621E9B3}"/>
            </c:ext>
          </c:extLst>
        </c:ser>
        <c:ser>
          <c:idx val="2"/>
          <c:order val="2"/>
          <c:tx>
            <c:strRef>
              <c:f>'Table 1'!$A$6</c:f>
              <c:strCache>
                <c:ptCount val="1"/>
                <c:pt idx="0">
                  <c:v>Unsheltered</c:v>
                </c:pt>
              </c:strCache>
            </c:strRef>
          </c:tx>
          <c:spPr>
            <a:ln w="28575" cap="rnd">
              <a:solidFill>
                <a:schemeClr val="accent3"/>
              </a:solidFill>
              <a:round/>
            </a:ln>
            <a:effectLst/>
          </c:spPr>
          <c:marker>
            <c:symbol val="none"/>
          </c:marker>
          <c:cat>
            <c:strRef>
              <c:f>'Table 1'!$B$1:$N$1</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'Table 1'!$B$6:$N$6</c:f>
              <c:numCache>
                <c:formatCode>0</c:formatCode>
                <c:ptCount val="13"/>
                <c:pt idx="0">
                  <c:v>21</c:v>
                </c:pt>
                <c:pt idx="1">
                  <c:v>30</c:v>
                </c:pt>
                <c:pt idx="2">
                  <c:v>54</c:v>
                </c:pt>
                <c:pt idx="3">
                  <c:v>50</c:v>
                </c:pt>
                <c:pt idx="4">
                  <c:v>40</c:v>
                </c:pt>
                <c:pt idx="5">
                  <c:v>41</c:v>
                </c:pt>
                <c:pt idx="6">
                  <c:v>52</c:v>
                </c:pt>
                <c:pt idx="7">
                  <c:v>42</c:v>
                </c:pt>
                <c:pt idx="8">
                  <c:v>42</c:v>
                </c:pt>
                <c:pt idx="9">
                  <c:v>45</c:v>
                </c:pt>
                <c:pt idx="10" formatCode="General">
                  <c:v>39.4</c:v>
                </c:pt>
                <c:pt idx="11" formatCode="General">
                  <c:v>43.2</c:v>
                </c:pt>
                <c:pt idx="12" formatCode="General">
                  <c:v>50.1</c:v>
                </c:pt>
              </c:numCache>
            </c:numRef>
          </c:val>
          <c:smooth val="0"/>
          <c:extLst>
            <c:ext xmlns:c16="http://schemas.microsoft.com/office/drawing/2014/chart" uri="{C3380CC4-5D6E-409C-BE32-E72D297353CC}">
              <c16:uniqueId val="{00000002-6CF9-4FEC-BF54-36B60621E9B3}"/>
            </c:ext>
          </c:extLst>
        </c:ser>
        <c:ser>
          <c:idx val="3"/>
          <c:order val="3"/>
          <c:tx>
            <c:strRef>
              <c:f>'Table 1'!$A$7</c:f>
              <c:strCache>
                <c:ptCount val="1"/>
                <c:pt idx="0">
                  <c:v>Hotels/motels</c:v>
                </c:pt>
              </c:strCache>
            </c:strRef>
          </c:tx>
          <c:spPr>
            <a:ln w="28575" cap="rnd">
              <a:solidFill>
                <a:schemeClr val="accent4"/>
              </a:solidFill>
              <a:round/>
            </a:ln>
            <a:effectLst/>
          </c:spPr>
          <c:marker>
            <c:symbol val="none"/>
          </c:marker>
          <c:cat>
            <c:strRef>
              <c:f>'Table 1'!$B$1:$N$1</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'Table 1'!$B$7:$N$7</c:f>
              <c:numCache>
                <c:formatCode>0</c:formatCode>
                <c:ptCount val="13"/>
                <c:pt idx="0">
                  <c:v>46</c:v>
                </c:pt>
                <c:pt idx="1">
                  <c:v>65</c:v>
                </c:pt>
                <c:pt idx="2">
                  <c:v>51</c:v>
                </c:pt>
                <c:pt idx="3">
                  <c:v>56</c:v>
                </c:pt>
                <c:pt idx="4">
                  <c:v>58</c:v>
                </c:pt>
                <c:pt idx="5">
                  <c:v>47</c:v>
                </c:pt>
                <c:pt idx="6">
                  <c:v>55</c:v>
                </c:pt>
                <c:pt idx="7">
                  <c:v>65</c:v>
                </c:pt>
                <c:pt idx="8">
                  <c:v>70</c:v>
                </c:pt>
                <c:pt idx="9">
                  <c:v>82</c:v>
                </c:pt>
                <c:pt idx="10" formatCode="General">
                  <c:v>82.2</c:v>
                </c:pt>
                <c:pt idx="11" formatCode="General">
                  <c:v>85</c:v>
                </c:pt>
                <c:pt idx="12" formatCode="General">
                  <c:v>90</c:v>
                </c:pt>
              </c:numCache>
            </c:numRef>
          </c:val>
          <c:smooth val="0"/>
          <c:extLst>
            <c:ext xmlns:c16="http://schemas.microsoft.com/office/drawing/2014/chart" uri="{C3380CC4-5D6E-409C-BE32-E72D297353CC}">
              <c16:uniqueId val="{00000003-6CF9-4FEC-BF54-36B60621E9B3}"/>
            </c:ext>
          </c:extLst>
        </c:ser>
        <c:ser>
          <c:idx val="4"/>
          <c:order val="4"/>
          <c:tx>
            <c:strRef>
              <c:f>'Table 1'!$A$8</c:f>
              <c:strCache>
                <c:ptCount val="1"/>
                <c:pt idx="0">
                  <c:v>Doubled-up</c:v>
                </c:pt>
              </c:strCache>
            </c:strRef>
          </c:tx>
          <c:spPr>
            <a:ln w="28575" cap="rnd">
              <a:solidFill>
                <a:schemeClr val="accent5"/>
              </a:solidFill>
              <a:round/>
            </a:ln>
            <a:effectLst/>
          </c:spPr>
          <c:marker>
            <c:symbol val="none"/>
          </c:marker>
          <c:cat>
            <c:strRef>
              <c:f>'Table 1'!$B$1:$N$1</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'Table 1'!$B$8:$N$8</c:f>
              <c:numCache>
                <c:formatCode>0</c:formatCode>
                <c:ptCount val="13"/>
                <c:pt idx="0">
                  <c:v>354</c:v>
                </c:pt>
                <c:pt idx="1">
                  <c:v>484</c:v>
                </c:pt>
                <c:pt idx="2">
                  <c:v>421</c:v>
                </c:pt>
                <c:pt idx="3">
                  <c:v>502</c:v>
                </c:pt>
                <c:pt idx="4">
                  <c:v>607</c:v>
                </c:pt>
                <c:pt idx="5">
                  <c:v>668</c:v>
                </c:pt>
                <c:pt idx="6">
                  <c:v>768</c:v>
                </c:pt>
                <c:pt idx="7">
                  <c:v>879</c:v>
                </c:pt>
                <c:pt idx="8">
                  <c:v>936</c:v>
                </c:pt>
                <c:pt idx="9" formatCode="#,##0">
                  <c:v>1022</c:v>
                </c:pt>
                <c:pt idx="10" formatCode="General">
                  <c:v>958.5</c:v>
                </c:pt>
                <c:pt idx="11" formatCode="General">
                  <c:v>986</c:v>
                </c:pt>
                <c:pt idx="12" formatCode="General">
                  <c:v>1025</c:v>
                </c:pt>
              </c:numCache>
            </c:numRef>
          </c:val>
          <c:smooth val="0"/>
          <c:extLst>
            <c:ext xmlns:c16="http://schemas.microsoft.com/office/drawing/2014/chart" uri="{C3380CC4-5D6E-409C-BE32-E72D297353CC}">
              <c16:uniqueId val="{00000004-6CF9-4FEC-BF54-36B60621E9B3}"/>
            </c:ext>
          </c:extLst>
        </c:ser>
        <c:ser>
          <c:idx val="5"/>
          <c:order val="5"/>
          <c:tx>
            <c:strRef>
              <c:f>'Table 1'!$A$9</c:f>
              <c:strCache>
                <c:ptCount val="1"/>
                <c:pt idx="0">
                  <c:v>Situation not reported</c:v>
                </c:pt>
              </c:strCache>
            </c:strRef>
          </c:tx>
          <c:spPr>
            <a:ln w="28575" cap="rnd">
              <a:solidFill>
                <a:schemeClr val="accent6"/>
              </a:solidFill>
              <a:round/>
            </a:ln>
            <a:effectLst/>
          </c:spPr>
          <c:marker>
            <c:symbol val="none"/>
          </c:marker>
          <c:cat>
            <c:strRef>
              <c:f>'Table 1'!$B$1:$N$1</c:f>
              <c:strCache>
                <c:ptCount val="13"/>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strCache>
            </c:strRef>
          </c:cat>
          <c:val>
            <c:numRef>
              <c:f>'Table 1'!$B$9:$N$9</c:f>
              <c:numCache>
                <c:formatCode>0</c:formatCode>
                <c:ptCount val="13"/>
                <c:pt idx="0">
                  <c:v>2</c:v>
                </c:pt>
                <c:pt idx="1">
                  <c:v>27</c:v>
                </c:pt>
                <c:pt idx="2" formatCode="General">
                  <c:v>0</c:v>
                </c:pt>
                <c:pt idx="3">
                  <c:v>21</c:v>
                </c:pt>
                <c:pt idx="4">
                  <c:v>42</c:v>
                </c:pt>
                <c:pt idx="5">
                  <c:v>4</c:v>
                </c:pt>
                <c:pt idx="6">
                  <c:v>3</c:v>
                </c:pt>
                <c:pt idx="7">
                  <c:v>2</c:v>
                </c:pt>
                <c:pt idx="8">
                  <c:v>17</c:v>
                </c:pt>
                <c:pt idx="9">
                  <c:v>4</c:v>
                </c:pt>
                <c:pt idx="10" formatCode="General">
                  <c:v>0</c:v>
                </c:pt>
                <c:pt idx="11" formatCode="General">
                  <c:v>0</c:v>
                </c:pt>
                <c:pt idx="12" formatCode="General">
                  <c:v>0</c:v>
                </c:pt>
              </c:numCache>
            </c:numRef>
          </c:val>
          <c:smooth val="0"/>
          <c:extLst>
            <c:ext xmlns:c16="http://schemas.microsoft.com/office/drawing/2014/chart" uri="{C3380CC4-5D6E-409C-BE32-E72D297353CC}">
              <c16:uniqueId val="{00000005-6CF9-4FEC-BF54-36B60621E9B3}"/>
            </c:ext>
          </c:extLst>
        </c:ser>
        <c:dLbls>
          <c:showLegendKey val="0"/>
          <c:showVal val="0"/>
          <c:showCatName val="0"/>
          <c:showSerName val="0"/>
          <c:showPercent val="0"/>
          <c:showBubbleSize val="0"/>
        </c:dLbls>
        <c:smooth val="0"/>
        <c:axId val="-1088754400"/>
        <c:axId val="-1088769088"/>
      </c:lineChart>
      <c:catAx>
        <c:axId val="-108875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769088"/>
        <c:crosses val="autoZero"/>
        <c:auto val="1"/>
        <c:lblAlgn val="ctr"/>
        <c:lblOffset val="100"/>
        <c:noMultiLvlLbl val="0"/>
      </c:catAx>
      <c:valAx>
        <c:axId val="-1088769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75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24D-48C9-BA66-610FF6163587}"/>
              </c:ext>
            </c:extLst>
          </c:dPt>
          <c:cat>
            <c:strRef>
              <c:f>Sheet1!$B$2:$B$9</c:f>
              <c:strCache>
                <c:ptCount val="8"/>
                <c:pt idx="0">
                  <c:v>Under 1</c:v>
                </c:pt>
                <c:pt idx="1">
                  <c:v>1 to 5</c:v>
                </c:pt>
                <c:pt idx="2">
                  <c:v>6 to 12</c:v>
                </c:pt>
                <c:pt idx="3">
                  <c:v>13 to 17</c:v>
                </c:pt>
                <c:pt idx="4">
                  <c:v>18 to 30</c:v>
                </c:pt>
                <c:pt idx="5">
                  <c:v>31 to 50</c:v>
                </c:pt>
                <c:pt idx="6">
                  <c:v>51 to 61</c:v>
                </c:pt>
                <c:pt idx="7">
                  <c:v>62+</c:v>
                </c:pt>
              </c:strCache>
            </c:strRef>
          </c:cat>
          <c:val>
            <c:numRef>
              <c:f>Sheet1!$C$2:$C$9</c:f>
              <c:numCache>
                <c:formatCode>0.00%</c:formatCode>
                <c:ptCount val="8"/>
                <c:pt idx="0">
                  <c:v>8.3999999999999995E-3</c:v>
                </c:pt>
                <c:pt idx="1">
                  <c:v>6.6E-3</c:v>
                </c:pt>
                <c:pt idx="2">
                  <c:v>3.8999999999999998E-3</c:v>
                </c:pt>
                <c:pt idx="3">
                  <c:v>2.7000000000000001E-3</c:v>
                </c:pt>
                <c:pt idx="4">
                  <c:v>6.1000000000000004E-3</c:v>
                </c:pt>
                <c:pt idx="5">
                  <c:v>6.1999999999999998E-3</c:v>
                </c:pt>
                <c:pt idx="6">
                  <c:v>5.0000000000000001E-3</c:v>
                </c:pt>
                <c:pt idx="7">
                  <c:v>8.9999999999999998E-4</c:v>
                </c:pt>
              </c:numCache>
            </c:numRef>
          </c:val>
          <c:extLst>
            <c:ext xmlns:c16="http://schemas.microsoft.com/office/drawing/2014/chart" uri="{C3380CC4-5D6E-409C-BE32-E72D297353CC}">
              <c16:uniqueId val="{00000002-724D-48C9-BA66-610FF6163587}"/>
            </c:ext>
          </c:extLst>
        </c:ser>
        <c:dLbls>
          <c:showLegendKey val="0"/>
          <c:showVal val="0"/>
          <c:showCatName val="0"/>
          <c:showSerName val="0"/>
          <c:showPercent val="0"/>
          <c:showBubbleSize val="0"/>
        </c:dLbls>
        <c:gapWidth val="219"/>
        <c:overlap val="-27"/>
        <c:axId val="-580483904"/>
        <c:axId val="-580472480"/>
      </c:barChart>
      <c:catAx>
        <c:axId val="-58048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580472480"/>
        <c:crosses val="autoZero"/>
        <c:auto val="1"/>
        <c:lblAlgn val="ctr"/>
        <c:lblOffset val="100"/>
        <c:noMultiLvlLbl val="0"/>
      </c:catAx>
      <c:valAx>
        <c:axId val="-580472480"/>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5804839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1 (3)'!$F$30:$F$31</c:f>
              <c:strCache>
                <c:ptCount val="2"/>
                <c:pt idx="0">
                  <c:v>States included</c:v>
                </c:pt>
                <c:pt idx="1">
                  <c:v>Not included</c:v>
                </c:pt>
              </c:strCache>
            </c:strRef>
          </c:cat>
          <c:val>
            <c:numRef>
              <c:f>'Table 1 (3)'!$G$30:$G$31</c:f>
              <c:numCache>
                <c:formatCode>0.0%</c:formatCode>
                <c:ptCount val="2"/>
                <c:pt idx="0">
                  <c:v>1.7884615384615388E-2</c:v>
                </c:pt>
                <c:pt idx="1">
                  <c:v>1.5480000000000008E-2</c:v>
                </c:pt>
              </c:numCache>
            </c:numRef>
          </c:val>
          <c:extLst>
            <c:ext xmlns:c16="http://schemas.microsoft.com/office/drawing/2014/chart" uri="{C3380CC4-5D6E-409C-BE32-E72D297353CC}">
              <c16:uniqueId val="{00000000-EB4D-45FA-B559-43CEB82A4228}"/>
            </c:ext>
          </c:extLst>
        </c:ser>
        <c:dLbls>
          <c:showLegendKey val="0"/>
          <c:showVal val="0"/>
          <c:showCatName val="0"/>
          <c:showSerName val="0"/>
          <c:showPercent val="0"/>
          <c:showBubbleSize val="0"/>
        </c:dLbls>
        <c:gapWidth val="219"/>
        <c:overlap val="-27"/>
        <c:axId val="-580454528"/>
        <c:axId val="-580453440"/>
      </c:barChart>
      <c:catAx>
        <c:axId val="-58045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580453440"/>
        <c:crosses val="autoZero"/>
        <c:auto val="1"/>
        <c:lblAlgn val="ctr"/>
        <c:lblOffset val="100"/>
        <c:noMultiLvlLbl val="0"/>
      </c:catAx>
      <c:valAx>
        <c:axId val="-580453440"/>
        <c:scaling>
          <c:orientation val="minMax"/>
          <c:min val="0"/>
        </c:scaling>
        <c:delete val="1"/>
        <c:axPos val="l"/>
        <c:numFmt formatCode="0.0%" sourceLinked="1"/>
        <c:majorTickMark val="none"/>
        <c:minorTickMark val="none"/>
        <c:tickLblPos val="nextTo"/>
        <c:crossAx val="-58045452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35715209596404E-2"/>
          <c:y val="4.4961231684872843E-2"/>
          <c:w val="0.95592856958080719"/>
          <c:h val="0.6957196806285873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 leas'!$C$4:$C$9</c:f>
              <c:strCache>
                <c:ptCount val="6"/>
                <c:pt idx="0">
                  <c:v>Districts in Counties with HPRP</c:v>
                </c:pt>
                <c:pt idx="1">
                  <c:v>Districts in Counties without HPRP</c:v>
                </c:pt>
                <c:pt idx="2">
                  <c:v>Districts in Counties 10 miles of  HPRP</c:v>
                </c:pt>
                <c:pt idx="3">
                  <c:v>Other Districts</c:v>
                </c:pt>
                <c:pt idx="4">
                  <c:v>Districts in Counties 20 miles of  HPRP</c:v>
                </c:pt>
                <c:pt idx="5">
                  <c:v>Other Districts</c:v>
                </c:pt>
              </c:strCache>
            </c:strRef>
          </c:cat>
          <c:val>
            <c:numRef>
              <c:f>'comparisons leas'!$D$4:$D$9</c:f>
              <c:numCache>
                <c:formatCode>0.00</c:formatCode>
                <c:ptCount val="6"/>
                <c:pt idx="0">
                  <c:v>6.23</c:v>
                </c:pt>
                <c:pt idx="1">
                  <c:v>5.83</c:v>
                </c:pt>
                <c:pt idx="2">
                  <c:v>5.98</c:v>
                </c:pt>
                <c:pt idx="3">
                  <c:v>6.05</c:v>
                </c:pt>
                <c:pt idx="4">
                  <c:v>6.02</c:v>
                </c:pt>
                <c:pt idx="5">
                  <c:v>6.04</c:v>
                </c:pt>
              </c:numCache>
            </c:numRef>
          </c:val>
          <c:extLst>
            <c:ext xmlns:c16="http://schemas.microsoft.com/office/drawing/2014/chart" uri="{C3380CC4-5D6E-409C-BE32-E72D297353CC}">
              <c16:uniqueId val="{00000000-86A9-4D81-911D-89095498CE4E}"/>
            </c:ext>
          </c:extLst>
        </c:ser>
        <c:dLbls>
          <c:showLegendKey val="0"/>
          <c:showVal val="0"/>
          <c:showCatName val="0"/>
          <c:showSerName val="0"/>
          <c:showPercent val="0"/>
          <c:showBubbleSize val="0"/>
        </c:dLbls>
        <c:gapWidth val="219"/>
        <c:overlap val="-27"/>
        <c:axId val="-580451808"/>
        <c:axId val="-580455616"/>
      </c:barChart>
      <c:catAx>
        <c:axId val="-5804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55616"/>
        <c:crosses val="autoZero"/>
        <c:auto val="1"/>
        <c:lblAlgn val="ctr"/>
        <c:lblOffset val="100"/>
        <c:noMultiLvlLbl val="0"/>
      </c:catAx>
      <c:valAx>
        <c:axId val="-580455616"/>
        <c:scaling>
          <c:orientation val="minMax"/>
          <c:min val="0"/>
        </c:scaling>
        <c:delete val="1"/>
        <c:axPos val="l"/>
        <c:numFmt formatCode="0.00" sourceLinked="1"/>
        <c:majorTickMark val="none"/>
        <c:minorTickMark val="none"/>
        <c:tickLblPos val="nextTo"/>
        <c:crossAx val="-5804518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 leas'!$C$14:$C$19</c:f>
              <c:strCache>
                <c:ptCount val="6"/>
                <c:pt idx="0">
                  <c:v>Districts in Counties with HPRP</c:v>
                </c:pt>
                <c:pt idx="1">
                  <c:v>Districts in Counties without HPRP</c:v>
                </c:pt>
                <c:pt idx="2">
                  <c:v>Districts in Counties 10 miles of  HPRP</c:v>
                </c:pt>
                <c:pt idx="3">
                  <c:v>Other Districts</c:v>
                </c:pt>
                <c:pt idx="4">
                  <c:v>Districts in Counties 20 miles of  HPRP</c:v>
                </c:pt>
                <c:pt idx="5">
                  <c:v>Other Districts</c:v>
                </c:pt>
              </c:strCache>
            </c:strRef>
          </c:cat>
          <c:val>
            <c:numRef>
              <c:f>'comparisons leas'!$D$14:$D$19</c:f>
              <c:numCache>
                <c:formatCode>0.00</c:formatCode>
                <c:ptCount val="6"/>
                <c:pt idx="0">
                  <c:v>2.11</c:v>
                </c:pt>
                <c:pt idx="1">
                  <c:v>1.74</c:v>
                </c:pt>
                <c:pt idx="2">
                  <c:v>2.0299999999999998</c:v>
                </c:pt>
                <c:pt idx="3">
                  <c:v>1.91</c:v>
                </c:pt>
                <c:pt idx="4">
                  <c:v>1.92</c:v>
                </c:pt>
                <c:pt idx="5">
                  <c:v>1.99</c:v>
                </c:pt>
              </c:numCache>
            </c:numRef>
          </c:val>
          <c:extLst>
            <c:ext xmlns:c16="http://schemas.microsoft.com/office/drawing/2014/chart" uri="{C3380CC4-5D6E-409C-BE32-E72D297353CC}">
              <c16:uniqueId val="{00000000-B643-415C-81E9-70763307C59A}"/>
            </c:ext>
          </c:extLst>
        </c:ser>
        <c:dLbls>
          <c:showLegendKey val="0"/>
          <c:showVal val="0"/>
          <c:showCatName val="0"/>
          <c:showSerName val="0"/>
          <c:showPercent val="0"/>
          <c:showBubbleSize val="0"/>
        </c:dLbls>
        <c:gapWidth val="219"/>
        <c:overlap val="-27"/>
        <c:axId val="-580463776"/>
        <c:axId val="-580466496"/>
      </c:barChart>
      <c:catAx>
        <c:axId val="-58046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66496"/>
        <c:crosses val="autoZero"/>
        <c:auto val="1"/>
        <c:lblAlgn val="ctr"/>
        <c:lblOffset val="100"/>
        <c:noMultiLvlLbl val="0"/>
      </c:catAx>
      <c:valAx>
        <c:axId val="-580466496"/>
        <c:scaling>
          <c:orientation val="minMax"/>
          <c:min val="0"/>
        </c:scaling>
        <c:delete val="1"/>
        <c:axPos val="l"/>
        <c:numFmt formatCode="0.00" sourceLinked="1"/>
        <c:majorTickMark val="none"/>
        <c:minorTickMark val="none"/>
        <c:tickLblPos val="nextTo"/>
        <c:crossAx val="-5804637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 leas'!$C$22:$C$27</c:f>
              <c:strCache>
                <c:ptCount val="6"/>
                <c:pt idx="0">
                  <c:v>Districts in Counties with HPRP</c:v>
                </c:pt>
                <c:pt idx="1">
                  <c:v>Districts in Counties without HPRP</c:v>
                </c:pt>
                <c:pt idx="2">
                  <c:v>Districts in Counties 10 miles of  HPRP</c:v>
                </c:pt>
                <c:pt idx="3">
                  <c:v>Other Districts</c:v>
                </c:pt>
                <c:pt idx="4">
                  <c:v>Districts in Counties 20 miles of  HPRP</c:v>
                </c:pt>
                <c:pt idx="5">
                  <c:v>Other Districts</c:v>
                </c:pt>
              </c:strCache>
            </c:strRef>
          </c:cat>
          <c:val>
            <c:numRef>
              <c:f>'comparisons leas'!$D$22:$D$27</c:f>
              <c:numCache>
                <c:formatCode>#,##0</c:formatCode>
                <c:ptCount val="6"/>
                <c:pt idx="0">
                  <c:v>7084</c:v>
                </c:pt>
                <c:pt idx="1">
                  <c:v>2152</c:v>
                </c:pt>
                <c:pt idx="2">
                  <c:v>9437</c:v>
                </c:pt>
                <c:pt idx="3">
                  <c:v>2096</c:v>
                </c:pt>
                <c:pt idx="4">
                  <c:v>6672</c:v>
                </c:pt>
                <c:pt idx="5">
                  <c:v>1642</c:v>
                </c:pt>
              </c:numCache>
            </c:numRef>
          </c:val>
          <c:extLst>
            <c:ext xmlns:c16="http://schemas.microsoft.com/office/drawing/2014/chart" uri="{C3380CC4-5D6E-409C-BE32-E72D297353CC}">
              <c16:uniqueId val="{00000000-77F4-4377-AEED-C3A36FC2A3F3}"/>
            </c:ext>
          </c:extLst>
        </c:ser>
        <c:dLbls>
          <c:showLegendKey val="0"/>
          <c:showVal val="0"/>
          <c:showCatName val="0"/>
          <c:showSerName val="0"/>
          <c:showPercent val="0"/>
          <c:showBubbleSize val="0"/>
        </c:dLbls>
        <c:gapWidth val="219"/>
        <c:overlap val="-27"/>
        <c:axId val="-580482272"/>
        <c:axId val="-580458336"/>
      </c:barChart>
      <c:catAx>
        <c:axId val="-58048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58336"/>
        <c:crosses val="autoZero"/>
        <c:auto val="1"/>
        <c:lblAlgn val="ctr"/>
        <c:lblOffset val="100"/>
        <c:noMultiLvlLbl val="0"/>
      </c:catAx>
      <c:valAx>
        <c:axId val="-580458336"/>
        <c:scaling>
          <c:orientation val="minMax"/>
        </c:scaling>
        <c:delete val="1"/>
        <c:axPos val="l"/>
        <c:numFmt formatCode="#,##0" sourceLinked="1"/>
        <c:majorTickMark val="none"/>
        <c:minorTickMark val="none"/>
        <c:tickLblPos val="nextTo"/>
        <c:crossAx val="-5804822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9516F4B3-98E5-458B-8714-3DF1FEA25F94}" type="datetimeFigureOut">
              <a:rPr lang="en-US" smtClean="0"/>
              <a:t>6/5/2019</a:t>
            </a:fld>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733852-C32B-477E-A549-FF4B275E2274}" type="slidenum">
              <a:rPr lang="en-US" smtClean="0"/>
              <a:t>‹#›</a:t>
            </a:fld>
            <a:endParaRPr lang="en-US"/>
          </a:p>
        </p:txBody>
      </p:sp>
    </p:spTree>
    <p:extLst>
      <p:ext uri="{BB962C8B-B14F-4D97-AF65-F5344CB8AC3E}">
        <p14:creationId xmlns:p14="http://schemas.microsoft.com/office/powerpoint/2010/main" val="179168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33852-C32B-477E-A549-FF4B275E2274}" type="slidenum">
              <a:rPr lang="en-US" smtClean="0"/>
              <a:t>1</a:t>
            </a:fld>
            <a:endParaRPr lang="en-US"/>
          </a:p>
        </p:txBody>
      </p:sp>
    </p:spTree>
    <p:extLst>
      <p:ext uri="{BB962C8B-B14F-4D97-AF65-F5344CB8AC3E}">
        <p14:creationId xmlns:p14="http://schemas.microsoft.com/office/powerpoint/2010/main" val="418821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10</a:t>
            </a:fld>
            <a:endParaRPr lang="en-US"/>
          </a:p>
        </p:txBody>
      </p:sp>
    </p:spTree>
    <p:extLst>
      <p:ext uri="{BB962C8B-B14F-4D97-AF65-F5344CB8AC3E}">
        <p14:creationId xmlns:p14="http://schemas.microsoft.com/office/powerpoint/2010/main" val="218173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11</a:t>
            </a:fld>
            <a:endParaRPr lang="en-US"/>
          </a:p>
        </p:txBody>
      </p:sp>
    </p:spTree>
    <p:extLst>
      <p:ext uri="{BB962C8B-B14F-4D97-AF65-F5344CB8AC3E}">
        <p14:creationId xmlns:p14="http://schemas.microsoft.com/office/powerpoint/2010/main" val="309512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12</a:t>
            </a:fld>
            <a:endParaRPr lang="en-US"/>
          </a:p>
        </p:txBody>
      </p:sp>
    </p:spTree>
    <p:extLst>
      <p:ext uri="{BB962C8B-B14F-4D97-AF65-F5344CB8AC3E}">
        <p14:creationId xmlns:p14="http://schemas.microsoft.com/office/powerpoint/2010/main" val="224892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13</a:t>
            </a:fld>
            <a:endParaRPr lang="en-US"/>
          </a:p>
        </p:txBody>
      </p:sp>
    </p:spTree>
    <p:extLst>
      <p:ext uri="{BB962C8B-B14F-4D97-AF65-F5344CB8AC3E}">
        <p14:creationId xmlns:p14="http://schemas.microsoft.com/office/powerpoint/2010/main" val="37571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14</a:t>
            </a:fld>
            <a:endParaRPr lang="en-US"/>
          </a:p>
        </p:txBody>
      </p:sp>
    </p:spTree>
    <p:extLst>
      <p:ext uri="{BB962C8B-B14F-4D97-AF65-F5344CB8AC3E}">
        <p14:creationId xmlns:p14="http://schemas.microsoft.com/office/powerpoint/2010/main" val="305999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15</a:t>
            </a:fld>
            <a:endParaRPr lang="en-US"/>
          </a:p>
        </p:txBody>
      </p:sp>
    </p:spTree>
    <p:extLst>
      <p:ext uri="{BB962C8B-B14F-4D97-AF65-F5344CB8AC3E}">
        <p14:creationId xmlns:p14="http://schemas.microsoft.com/office/powerpoint/2010/main" val="198105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16</a:t>
            </a:fld>
            <a:endParaRPr lang="en-US"/>
          </a:p>
        </p:txBody>
      </p:sp>
    </p:spTree>
    <p:extLst>
      <p:ext uri="{BB962C8B-B14F-4D97-AF65-F5344CB8AC3E}">
        <p14:creationId xmlns:p14="http://schemas.microsoft.com/office/powerpoint/2010/main" val="3366145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17</a:t>
            </a:fld>
            <a:endParaRPr lang="en-US"/>
          </a:p>
        </p:txBody>
      </p:sp>
    </p:spTree>
    <p:extLst>
      <p:ext uri="{BB962C8B-B14F-4D97-AF65-F5344CB8AC3E}">
        <p14:creationId xmlns:p14="http://schemas.microsoft.com/office/powerpoint/2010/main" val="1247497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18</a:t>
            </a:fld>
            <a:endParaRPr lang="en-US"/>
          </a:p>
        </p:txBody>
      </p:sp>
    </p:spTree>
    <p:extLst>
      <p:ext uri="{BB962C8B-B14F-4D97-AF65-F5344CB8AC3E}">
        <p14:creationId xmlns:p14="http://schemas.microsoft.com/office/powerpoint/2010/main" val="28784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19</a:t>
            </a:fld>
            <a:endParaRPr lang="en-US"/>
          </a:p>
        </p:txBody>
      </p:sp>
    </p:spTree>
    <p:extLst>
      <p:ext uri="{BB962C8B-B14F-4D97-AF65-F5344CB8AC3E}">
        <p14:creationId xmlns:p14="http://schemas.microsoft.com/office/powerpoint/2010/main" val="207809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733852-C32B-477E-A549-FF4B275E2274}" type="slidenum">
              <a:rPr lang="en-US" smtClean="0"/>
              <a:t>2</a:t>
            </a:fld>
            <a:endParaRPr lang="en-US"/>
          </a:p>
        </p:txBody>
      </p:sp>
    </p:spTree>
    <p:extLst>
      <p:ext uri="{BB962C8B-B14F-4D97-AF65-F5344CB8AC3E}">
        <p14:creationId xmlns:p14="http://schemas.microsoft.com/office/powerpoint/2010/main" val="205392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20</a:t>
            </a:fld>
            <a:endParaRPr lang="en-US"/>
          </a:p>
        </p:txBody>
      </p:sp>
    </p:spTree>
    <p:extLst>
      <p:ext uri="{BB962C8B-B14F-4D97-AF65-F5344CB8AC3E}">
        <p14:creationId xmlns:p14="http://schemas.microsoft.com/office/powerpoint/2010/main" val="123846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21</a:t>
            </a:fld>
            <a:endParaRPr lang="en-US"/>
          </a:p>
        </p:txBody>
      </p:sp>
    </p:spTree>
    <p:extLst>
      <p:ext uri="{BB962C8B-B14F-4D97-AF65-F5344CB8AC3E}">
        <p14:creationId xmlns:p14="http://schemas.microsoft.com/office/powerpoint/2010/main" val="395468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22</a:t>
            </a:fld>
            <a:endParaRPr lang="en-US"/>
          </a:p>
        </p:txBody>
      </p:sp>
    </p:spTree>
    <p:extLst>
      <p:ext uri="{BB962C8B-B14F-4D97-AF65-F5344CB8AC3E}">
        <p14:creationId xmlns:p14="http://schemas.microsoft.com/office/powerpoint/2010/main" val="6577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23</a:t>
            </a:fld>
            <a:endParaRPr lang="en-US"/>
          </a:p>
        </p:txBody>
      </p:sp>
    </p:spTree>
    <p:extLst>
      <p:ext uri="{BB962C8B-B14F-4D97-AF65-F5344CB8AC3E}">
        <p14:creationId xmlns:p14="http://schemas.microsoft.com/office/powerpoint/2010/main" val="2086678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24</a:t>
            </a:fld>
            <a:endParaRPr lang="en-US"/>
          </a:p>
        </p:txBody>
      </p:sp>
    </p:spTree>
    <p:extLst>
      <p:ext uri="{BB962C8B-B14F-4D97-AF65-F5344CB8AC3E}">
        <p14:creationId xmlns:p14="http://schemas.microsoft.com/office/powerpoint/2010/main" val="373804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25</a:t>
            </a:fld>
            <a:endParaRPr lang="en-US"/>
          </a:p>
        </p:txBody>
      </p:sp>
    </p:spTree>
    <p:extLst>
      <p:ext uri="{BB962C8B-B14F-4D97-AF65-F5344CB8AC3E}">
        <p14:creationId xmlns:p14="http://schemas.microsoft.com/office/powerpoint/2010/main" val="395487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26</a:t>
            </a:fld>
            <a:endParaRPr lang="en-US"/>
          </a:p>
        </p:txBody>
      </p:sp>
    </p:spTree>
    <p:extLst>
      <p:ext uri="{BB962C8B-B14F-4D97-AF65-F5344CB8AC3E}">
        <p14:creationId xmlns:p14="http://schemas.microsoft.com/office/powerpoint/2010/main" val="32797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27</a:t>
            </a:fld>
            <a:endParaRPr lang="en-US"/>
          </a:p>
        </p:txBody>
      </p:sp>
    </p:spTree>
    <p:extLst>
      <p:ext uri="{BB962C8B-B14F-4D97-AF65-F5344CB8AC3E}">
        <p14:creationId xmlns:p14="http://schemas.microsoft.com/office/powerpoint/2010/main" val="3391122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28</a:t>
            </a:fld>
            <a:endParaRPr lang="en-US"/>
          </a:p>
        </p:txBody>
      </p:sp>
    </p:spTree>
    <p:extLst>
      <p:ext uri="{BB962C8B-B14F-4D97-AF65-F5344CB8AC3E}">
        <p14:creationId xmlns:p14="http://schemas.microsoft.com/office/powerpoint/2010/main" val="1903854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29</a:t>
            </a:fld>
            <a:endParaRPr lang="en-US"/>
          </a:p>
        </p:txBody>
      </p:sp>
    </p:spTree>
    <p:extLst>
      <p:ext uri="{BB962C8B-B14F-4D97-AF65-F5344CB8AC3E}">
        <p14:creationId xmlns:p14="http://schemas.microsoft.com/office/powerpoint/2010/main" val="376079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3</a:t>
            </a:fld>
            <a:endParaRPr lang="en-US"/>
          </a:p>
        </p:txBody>
      </p:sp>
    </p:spTree>
    <p:extLst>
      <p:ext uri="{BB962C8B-B14F-4D97-AF65-F5344CB8AC3E}">
        <p14:creationId xmlns:p14="http://schemas.microsoft.com/office/powerpoint/2010/main" val="1696683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30</a:t>
            </a:fld>
            <a:endParaRPr lang="en-US"/>
          </a:p>
        </p:txBody>
      </p:sp>
    </p:spTree>
    <p:extLst>
      <p:ext uri="{BB962C8B-B14F-4D97-AF65-F5344CB8AC3E}">
        <p14:creationId xmlns:p14="http://schemas.microsoft.com/office/powerpoint/2010/main" val="18504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31</a:t>
            </a:fld>
            <a:endParaRPr lang="en-US"/>
          </a:p>
        </p:txBody>
      </p:sp>
    </p:spTree>
    <p:extLst>
      <p:ext uri="{BB962C8B-B14F-4D97-AF65-F5344CB8AC3E}">
        <p14:creationId xmlns:p14="http://schemas.microsoft.com/office/powerpoint/2010/main" val="1392362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32</a:t>
            </a:fld>
            <a:endParaRPr lang="en-US"/>
          </a:p>
        </p:txBody>
      </p:sp>
    </p:spTree>
    <p:extLst>
      <p:ext uri="{BB962C8B-B14F-4D97-AF65-F5344CB8AC3E}">
        <p14:creationId xmlns:p14="http://schemas.microsoft.com/office/powerpoint/2010/main" val="283332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4</a:t>
            </a:fld>
            <a:endParaRPr lang="en-US"/>
          </a:p>
        </p:txBody>
      </p:sp>
    </p:spTree>
    <p:extLst>
      <p:ext uri="{BB962C8B-B14F-4D97-AF65-F5344CB8AC3E}">
        <p14:creationId xmlns:p14="http://schemas.microsoft.com/office/powerpoint/2010/main" val="50520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5</a:t>
            </a:fld>
            <a:endParaRPr lang="en-US"/>
          </a:p>
        </p:txBody>
      </p:sp>
    </p:spTree>
    <p:extLst>
      <p:ext uri="{BB962C8B-B14F-4D97-AF65-F5344CB8AC3E}">
        <p14:creationId xmlns:p14="http://schemas.microsoft.com/office/powerpoint/2010/main" val="76035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6</a:t>
            </a:fld>
            <a:endParaRPr lang="en-US"/>
          </a:p>
        </p:txBody>
      </p:sp>
    </p:spTree>
    <p:extLst>
      <p:ext uri="{BB962C8B-B14F-4D97-AF65-F5344CB8AC3E}">
        <p14:creationId xmlns:p14="http://schemas.microsoft.com/office/powerpoint/2010/main" val="383503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7</a:t>
            </a:fld>
            <a:endParaRPr lang="en-US"/>
          </a:p>
        </p:txBody>
      </p:sp>
    </p:spTree>
    <p:extLst>
      <p:ext uri="{BB962C8B-B14F-4D97-AF65-F5344CB8AC3E}">
        <p14:creationId xmlns:p14="http://schemas.microsoft.com/office/powerpoint/2010/main" val="47706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8</a:t>
            </a:fld>
            <a:endParaRPr lang="en-US"/>
          </a:p>
        </p:txBody>
      </p:sp>
    </p:spTree>
    <p:extLst>
      <p:ext uri="{BB962C8B-B14F-4D97-AF65-F5344CB8AC3E}">
        <p14:creationId xmlns:p14="http://schemas.microsoft.com/office/powerpoint/2010/main" val="294024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886235" y="2904000"/>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85733852-C32B-477E-A549-FF4B275E2274}" type="slidenum">
              <a:rPr lang="en-US" smtClean="0"/>
              <a:t>9</a:t>
            </a:fld>
            <a:endParaRPr lang="en-US"/>
          </a:p>
        </p:txBody>
      </p:sp>
    </p:spTree>
    <p:extLst>
      <p:ext uri="{BB962C8B-B14F-4D97-AF65-F5344CB8AC3E}">
        <p14:creationId xmlns:p14="http://schemas.microsoft.com/office/powerpoint/2010/main" val="276365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baseline="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r>
              <a:rPr lang="en-US" dirty="0"/>
              <a:t>THE IMPACT OF </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ADEFC4A-452C-4014-91A6-39D1D60C2B09}"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5FF43-7158-4FCF-8448-9E6F71DFB916}" type="slidenum">
              <a:rPr lang="en-US" smtClean="0"/>
              <a:t>‹#›</a:t>
            </a:fld>
            <a:endParaRPr lang="en-US" dirty="0"/>
          </a:p>
        </p:txBody>
      </p:sp>
    </p:spTree>
    <p:extLst>
      <p:ext uri="{BB962C8B-B14F-4D97-AF65-F5344CB8AC3E}">
        <p14:creationId xmlns:p14="http://schemas.microsoft.com/office/powerpoint/2010/main" val="55214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EFC4A-452C-4014-91A6-39D1D60C2B09}"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290065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EFC4A-452C-4014-91A6-39D1D60C2B09}"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34404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ADEFC4A-452C-4014-91A6-39D1D60C2B09}" type="datetimeFigureOut">
              <a:rPr lang="en-US" smtClean="0"/>
              <a:t>6/5/2019</a:t>
            </a:fld>
            <a:endParaRPr lang="en-US" dirty="0"/>
          </a:p>
        </p:txBody>
      </p:sp>
      <p:sp>
        <p:nvSpPr>
          <p:cNvPr id="4" name="Footer Placeholder 3"/>
          <p:cNvSpPr>
            <a:spLocks noGrp="1"/>
          </p:cNvSpPr>
          <p:nvPr>
            <p:ph type="ftr" sz="quarter" idx="11"/>
          </p:nvPr>
        </p:nvSpPr>
        <p:spPr/>
        <p:txBody>
          <a:bodyPr/>
          <a:lstStyle/>
          <a:p>
            <a:r>
              <a:rPr lang="en-US"/>
              <a:t>aaaaaaaaaaaaaaaaa</a:t>
            </a:r>
            <a:endParaRPr lang="en-US" dirty="0"/>
          </a:p>
        </p:txBody>
      </p:sp>
      <p:sp>
        <p:nvSpPr>
          <p:cNvPr id="5" name="Slide Number Placeholder 4"/>
          <p:cNvSpPr>
            <a:spLocks noGrp="1"/>
          </p:cNvSpPr>
          <p:nvPr>
            <p:ph type="sldNum" sz="quarter" idx="12"/>
          </p:nvPr>
        </p:nvSpPr>
        <p:spPr/>
        <p:txBody>
          <a:bodyPr/>
          <a:lstStyle/>
          <a:p>
            <a:fld id="{1905FF43-7158-4FCF-8448-9E6F71DFB916}" type="slidenum">
              <a:rPr lang="en-US" smtClean="0"/>
              <a:t>‹#›</a:t>
            </a:fld>
            <a:endParaRPr lang="en-US" dirty="0"/>
          </a:p>
        </p:txBody>
      </p:sp>
    </p:spTree>
    <p:extLst>
      <p:ext uri="{BB962C8B-B14F-4D97-AF65-F5344CB8AC3E}">
        <p14:creationId xmlns:p14="http://schemas.microsoft.com/office/powerpoint/2010/main" val="427625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DEFC4A-452C-4014-91A6-39D1D60C2B09}" type="datetimeFigureOut">
              <a:rPr lang="en-US" smtClean="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5FF43-7158-4FCF-8448-9E6F71DFB916}" type="slidenum">
              <a:rPr lang="en-US" smtClean="0"/>
              <a:t>‹#›</a:t>
            </a:fld>
            <a:endParaRPr lang="en-US" dirty="0"/>
          </a:p>
        </p:txBody>
      </p:sp>
    </p:spTree>
    <p:extLst>
      <p:ext uri="{BB962C8B-B14F-4D97-AF65-F5344CB8AC3E}">
        <p14:creationId xmlns:p14="http://schemas.microsoft.com/office/powerpoint/2010/main" val="18764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ADEFC4A-452C-4014-91A6-39D1D60C2B09}"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366022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DEFC4A-452C-4014-91A6-39D1D60C2B09}"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171508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ADEFC4A-452C-4014-91A6-39D1D60C2B09}"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411504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ADEFC4A-452C-4014-91A6-39D1D60C2B09}"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9296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EFC4A-452C-4014-91A6-39D1D60C2B09}"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341593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DEFC4A-452C-4014-91A6-39D1D60C2B09}"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114811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DEFC4A-452C-4014-91A6-39D1D60C2B09}"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5FF43-7158-4FCF-8448-9E6F71DFB916}" type="slidenum">
              <a:rPr lang="en-US" smtClean="0"/>
              <a:t>‹#›</a:t>
            </a:fld>
            <a:endParaRPr lang="en-US"/>
          </a:p>
        </p:txBody>
      </p:sp>
    </p:spTree>
    <p:extLst>
      <p:ext uri="{BB962C8B-B14F-4D97-AF65-F5344CB8AC3E}">
        <p14:creationId xmlns:p14="http://schemas.microsoft.com/office/powerpoint/2010/main" val="392005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743" y="215122"/>
            <a:ext cx="10515600" cy="691317"/>
          </a:xfrm>
          <a:prstGeom prst="rect">
            <a:avLst/>
          </a:prstGeom>
        </p:spPr>
        <p:txBody>
          <a:bodyPr vert="horz" lIns="91440" tIns="45720" rIns="91440" bIns="45720" rtlCol="0" anchor="ctr">
            <a:normAutofit/>
          </a:bodyPr>
          <a:lstStyle/>
          <a:p>
            <a:r>
              <a:rPr lang="en-US" dirty="0"/>
              <a:t>ONCE UPON A TIME</a:t>
            </a:r>
          </a:p>
        </p:txBody>
      </p:sp>
      <p:sp>
        <p:nvSpPr>
          <p:cNvPr id="3" name="Text Placeholder 2"/>
          <p:cNvSpPr>
            <a:spLocks noGrp="1"/>
          </p:cNvSpPr>
          <p:nvPr>
            <p:ph type="body" idx="1"/>
          </p:nvPr>
        </p:nvSpPr>
        <p:spPr>
          <a:xfrm>
            <a:off x="636973" y="173583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DEFC4A-452C-4014-91A6-39D1D60C2B09}" type="datetimeFigureOut">
              <a:rPr lang="en-US" smtClean="0"/>
              <a:t>6/5/2019</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aaaaaaaaaaaaaaaaa</a:t>
            </a: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05FF43-7158-4FCF-8448-9E6F71DFB916}" type="slidenum">
              <a:rPr lang="en-US" smtClean="0"/>
              <a:t>‹#›</a:t>
            </a:fld>
            <a:endParaRPr lang="en-US" dirty="0"/>
          </a:p>
        </p:txBody>
      </p:sp>
      <p:sp>
        <p:nvSpPr>
          <p:cNvPr id="8" name="Minus 7"/>
          <p:cNvSpPr/>
          <p:nvPr userDrawn="1"/>
        </p:nvSpPr>
        <p:spPr>
          <a:xfrm>
            <a:off x="-1361243" y="854079"/>
            <a:ext cx="14630400" cy="166842"/>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50000"/>
                </a:schemeClr>
              </a:solidFill>
            </a:endParaRPr>
          </a:p>
        </p:txBody>
      </p:sp>
      <p:sp>
        <p:nvSpPr>
          <p:cNvPr id="9" name="Rectangle 8"/>
          <p:cNvSpPr/>
          <p:nvPr userDrawn="1"/>
        </p:nvSpPr>
        <p:spPr>
          <a:xfrm>
            <a:off x="471255" y="912415"/>
            <a:ext cx="384921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Minus 11"/>
          <p:cNvSpPr/>
          <p:nvPr userDrawn="1"/>
        </p:nvSpPr>
        <p:spPr>
          <a:xfrm>
            <a:off x="-1359272" y="6262091"/>
            <a:ext cx="14630400" cy="166842"/>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50000"/>
                </a:schemeClr>
              </a:solidFill>
            </a:endParaRPr>
          </a:p>
        </p:txBody>
      </p:sp>
      <p:sp>
        <p:nvSpPr>
          <p:cNvPr id="13" name="Rectangle 12"/>
          <p:cNvSpPr/>
          <p:nvPr userDrawn="1"/>
        </p:nvSpPr>
        <p:spPr>
          <a:xfrm>
            <a:off x="7468855" y="6320430"/>
            <a:ext cx="384921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0494411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685800" rtl="0" eaLnBrk="1" latinLnBrk="0" hangingPunct="1">
        <a:lnSpc>
          <a:spcPct val="90000"/>
        </a:lnSpc>
        <a:spcBef>
          <a:spcPct val="0"/>
        </a:spcBef>
        <a:buNone/>
        <a:defRPr sz="4000" b="1" kern="1200" baseline="0">
          <a:solidFill>
            <a:schemeClr val="accent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6962"/>
            <a:ext cx="12192000" cy="3819617"/>
          </a:xfrm>
          <a:prstGeom prst="rect">
            <a:avLst/>
          </a:prstGeom>
          <a:solidFill>
            <a:schemeClr val="accent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52446" y="1303211"/>
            <a:ext cx="6687107" cy="2387600"/>
          </a:xfrm>
        </p:spPr>
        <p:txBody>
          <a:bodyPr>
            <a:normAutofit/>
          </a:bodyPr>
          <a:lstStyle/>
          <a:p>
            <a:pPr algn="l"/>
            <a:r>
              <a:rPr lang="en-US" sz="4200" dirty="0">
                <a:solidFill>
                  <a:schemeClr val="bg1"/>
                </a:solidFill>
                <a:latin typeface="Yanone Kaffeesatz Light" panose="00000400000000000000" pitchFamily="2" charset="0"/>
              </a:rPr>
              <a:t>The Impact of Homeless Prevention on Children Residential Instability</a:t>
            </a:r>
          </a:p>
        </p:txBody>
      </p:sp>
      <p:sp>
        <p:nvSpPr>
          <p:cNvPr id="3" name="Subtitle 2"/>
          <p:cNvSpPr>
            <a:spLocks noGrp="1"/>
          </p:cNvSpPr>
          <p:nvPr>
            <p:ph type="subTitle" idx="1"/>
          </p:nvPr>
        </p:nvSpPr>
        <p:spPr>
          <a:xfrm>
            <a:off x="2752446" y="3703240"/>
            <a:ext cx="6858000" cy="1655762"/>
          </a:xfrm>
        </p:spPr>
        <p:txBody>
          <a:bodyPr>
            <a:normAutofit lnSpcReduction="10000"/>
          </a:bodyPr>
          <a:lstStyle/>
          <a:p>
            <a:pPr algn="l"/>
            <a:endParaRPr lang="en-US" sz="2800" dirty="0">
              <a:latin typeface="+mj-lt"/>
            </a:endParaRPr>
          </a:p>
          <a:p>
            <a:pPr algn="l"/>
            <a:r>
              <a:rPr lang="en-US" sz="2800" b="1" dirty="0">
                <a:solidFill>
                  <a:schemeClr val="bg1"/>
                </a:solidFill>
                <a:latin typeface="Yanone Kaffeesatz Light" panose="00000400000000000000" pitchFamily="2" charset="0"/>
                <a:ea typeface="Open Sans Condensed Light" panose="020B0306030504020204" pitchFamily="34" charset="0"/>
                <a:cs typeface="Open Sans Condensed Light" panose="020B0306030504020204" pitchFamily="34" charset="0"/>
              </a:rPr>
              <a:t>GABRIEL PI</a:t>
            </a:r>
            <a:r>
              <a:rPr lang="es-CL" sz="2800" b="1" dirty="0">
                <a:solidFill>
                  <a:schemeClr val="bg1"/>
                </a:solidFill>
                <a:latin typeface="Yanone Kaffeesatz Light" panose="00000400000000000000" pitchFamily="2" charset="0"/>
                <a:ea typeface="Open Sans Condensed Light" panose="020B0306030504020204" pitchFamily="34" charset="0"/>
                <a:cs typeface="Open Sans Condensed Light" panose="020B0306030504020204" pitchFamily="34" charset="0"/>
              </a:rPr>
              <a:t>ÑA</a:t>
            </a:r>
          </a:p>
          <a:p>
            <a:pPr algn="l"/>
            <a:r>
              <a:rPr lang="en-US" sz="2800" b="1" dirty="0">
                <a:solidFill>
                  <a:schemeClr val="bg1"/>
                </a:solidFill>
                <a:latin typeface="Yanone Kaffeesatz Light" panose="00000400000000000000" pitchFamily="2" charset="0"/>
                <a:ea typeface="Open Sans Condensed Light" panose="020B0306030504020204" pitchFamily="34" charset="0"/>
                <a:cs typeface="Open Sans Condensed Light" panose="020B0306030504020204" pitchFamily="34" charset="0"/>
              </a:rPr>
              <a:t>CHILD TRENDS</a:t>
            </a:r>
          </a:p>
          <a:p>
            <a:pPr algn="l"/>
            <a:r>
              <a:rPr lang="en-US" b="1" dirty="0">
                <a:solidFill>
                  <a:schemeClr val="bg1"/>
                </a:solidFill>
                <a:latin typeface="Yanone Kaffeesatz Light" panose="00000400000000000000" pitchFamily="2" charset="0"/>
                <a:ea typeface="Open Sans Condensed Light" panose="020B0306030504020204" pitchFamily="34" charset="0"/>
                <a:cs typeface="Open Sans Condensed Light" panose="020B0306030504020204" pitchFamily="34" charset="0"/>
              </a:rPr>
              <a:t>gpina@childtrends.org</a:t>
            </a:r>
          </a:p>
        </p:txBody>
      </p:sp>
      <p:sp>
        <p:nvSpPr>
          <p:cNvPr id="5" name="Rectangle 4"/>
          <p:cNvSpPr/>
          <p:nvPr/>
        </p:nvSpPr>
        <p:spPr>
          <a:xfrm flipV="1">
            <a:off x="2876160" y="3868843"/>
            <a:ext cx="592974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54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HOMELESSNESS PREVENTION</a:t>
            </a:r>
            <a:endParaRPr lang="en-US" dirty="0"/>
          </a:p>
        </p:txBody>
      </p:sp>
      <p:sp>
        <p:nvSpPr>
          <p:cNvPr id="3" name="Content Placeholder 2"/>
          <p:cNvSpPr>
            <a:spLocks noGrp="1"/>
          </p:cNvSpPr>
          <p:nvPr>
            <p:ph idx="1"/>
          </p:nvPr>
        </p:nvSpPr>
        <p:spPr>
          <a:xfrm>
            <a:off x="1850806" y="1246312"/>
            <a:ext cx="8105994" cy="4240091"/>
          </a:xfrm>
        </p:spPr>
        <p:txBody>
          <a:bodyPr>
            <a:normAutofit/>
          </a:bodyPr>
          <a:lstStyle/>
          <a:p>
            <a:pPr marL="0" indent="0">
              <a:buNone/>
            </a:pPr>
            <a:r>
              <a:rPr lang="en-US" sz="2300" dirty="0">
                <a:latin typeface="+mj-lt"/>
              </a:rPr>
              <a:t>There has been a “redirection in the nation’s homelessness assistance policies” (</a:t>
            </a:r>
            <a:r>
              <a:rPr lang="en-US" sz="2300" dirty="0" err="1">
                <a:latin typeface="+mj-lt"/>
              </a:rPr>
              <a:t>Culhane</a:t>
            </a:r>
            <a:r>
              <a:rPr lang="en-US" sz="2300" dirty="0">
                <a:latin typeface="+mj-lt"/>
              </a:rPr>
              <a:t>, </a:t>
            </a:r>
            <a:r>
              <a:rPr lang="en-US" sz="2300" dirty="0" err="1">
                <a:latin typeface="+mj-lt"/>
              </a:rPr>
              <a:t>Metraux</a:t>
            </a:r>
            <a:r>
              <a:rPr lang="en-US" sz="2300" dirty="0">
                <a:latin typeface="+mj-lt"/>
              </a:rPr>
              <a:t>, and Byrne, 2011).</a:t>
            </a:r>
          </a:p>
          <a:p>
            <a:pPr marL="0" indent="0">
              <a:buNone/>
            </a:pPr>
            <a:endParaRPr lang="en-US" sz="2300" dirty="0">
              <a:latin typeface="+mj-lt"/>
            </a:endParaRPr>
          </a:p>
          <a:p>
            <a:pPr marL="0" indent="0">
              <a:buNone/>
            </a:pPr>
            <a:r>
              <a:rPr lang="en-US" sz="2300" dirty="0">
                <a:latin typeface="+mj-lt"/>
              </a:rPr>
              <a:t>Homelessness prevention policies are still in their infancy and there is little scientific knowledge for its implementation. (</a:t>
            </a:r>
            <a:r>
              <a:rPr lang="en-US" sz="2300" dirty="0" err="1">
                <a:latin typeface="+mj-lt"/>
              </a:rPr>
              <a:t>Apicello</a:t>
            </a:r>
            <a:r>
              <a:rPr lang="en-US" sz="2300" dirty="0">
                <a:latin typeface="+mj-lt"/>
              </a:rPr>
              <a:t> 2010).</a:t>
            </a:r>
          </a:p>
          <a:p>
            <a:pPr marL="0" indent="0">
              <a:buNone/>
            </a:pPr>
            <a:endParaRPr lang="en-US" sz="2300" dirty="0">
              <a:latin typeface="+mj-lt"/>
            </a:endParaRPr>
          </a:p>
          <a:p>
            <a:pPr marL="0" indent="0">
              <a:buNone/>
            </a:pPr>
            <a:r>
              <a:rPr lang="en-US" sz="2300" dirty="0">
                <a:latin typeface="+mj-lt"/>
              </a:rPr>
              <a:t>Long-term commitment to homelessness prevention has been evident in the United </a:t>
            </a:r>
            <a:r>
              <a:rPr lang="en-US" sz="2300" dirty="0" err="1">
                <a:latin typeface="+mj-lt"/>
              </a:rPr>
              <a:t>Kindom</a:t>
            </a:r>
            <a:r>
              <a:rPr lang="en-US" sz="2300" dirty="0">
                <a:latin typeface="+mj-lt"/>
              </a:rPr>
              <a:t>, Germany, and Finland, where primary prevention is approached as expanded access to housing and a serious response to family homelessness (Fitzpatrick, Johnsen, &amp; Watts, 2012; </a:t>
            </a:r>
            <a:r>
              <a:rPr lang="en-US" sz="2300" dirty="0" err="1">
                <a:latin typeface="+mj-lt"/>
              </a:rPr>
              <a:t>Szeintuch</a:t>
            </a:r>
            <a:r>
              <a:rPr lang="en-US" sz="2300" dirty="0">
                <a:latin typeface="+mj-lt"/>
              </a:rPr>
              <a:t>, 2017).</a:t>
            </a:r>
          </a:p>
        </p:txBody>
      </p:sp>
      <p:sp>
        <p:nvSpPr>
          <p:cNvPr id="4"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10</a:t>
            </a:fld>
            <a:endParaRPr lang="en-US" sz="1200" dirty="0">
              <a:latin typeface="Yanone Kaffeesatz" panose="00000500000000000000" pitchFamily="2" charset="0"/>
            </a:endParaRPr>
          </a:p>
        </p:txBody>
      </p:sp>
    </p:spTree>
    <p:extLst>
      <p:ext uri="{BB962C8B-B14F-4D97-AF65-F5344CB8AC3E}">
        <p14:creationId xmlns:p14="http://schemas.microsoft.com/office/powerpoint/2010/main" val="69024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HOMELESSNESS PREVENTION</a:t>
            </a:r>
            <a:endParaRPr lang="en-US" dirty="0"/>
          </a:p>
        </p:txBody>
      </p:sp>
      <p:sp>
        <p:nvSpPr>
          <p:cNvPr id="3" name="Content Placeholder 2"/>
          <p:cNvSpPr>
            <a:spLocks noGrp="1"/>
          </p:cNvSpPr>
          <p:nvPr>
            <p:ph idx="1"/>
          </p:nvPr>
        </p:nvSpPr>
        <p:spPr>
          <a:xfrm>
            <a:off x="1850806" y="1246312"/>
            <a:ext cx="8105994" cy="4986325"/>
          </a:xfrm>
        </p:spPr>
        <p:txBody>
          <a:bodyPr>
            <a:normAutofit/>
          </a:bodyPr>
          <a:lstStyle/>
          <a:p>
            <a:pPr marL="0" indent="0">
              <a:buNone/>
            </a:pPr>
            <a:r>
              <a:rPr lang="en-US" sz="2300" b="1" dirty="0">
                <a:latin typeface="+mj-lt"/>
              </a:rPr>
              <a:t>New York City’s </a:t>
            </a:r>
            <a:r>
              <a:rPr lang="en-US" sz="2300" b="1" dirty="0" err="1">
                <a:latin typeface="+mj-lt"/>
              </a:rPr>
              <a:t>Homebase</a:t>
            </a:r>
            <a:r>
              <a:rPr lang="en-US" sz="2300" dirty="0">
                <a:latin typeface="+mj-lt"/>
              </a:rPr>
              <a:t>: Family shelter entries decreased on average in 5-11 percent the neighborhoods in which </a:t>
            </a:r>
            <a:r>
              <a:rPr lang="en-US" sz="2300" dirty="0" err="1">
                <a:latin typeface="+mj-lt"/>
              </a:rPr>
              <a:t>Homebase</a:t>
            </a:r>
            <a:r>
              <a:rPr lang="en-US" sz="2300" dirty="0">
                <a:latin typeface="+mj-lt"/>
              </a:rPr>
              <a:t> was operating. (Goodman et al. 2016).</a:t>
            </a:r>
          </a:p>
          <a:p>
            <a:pPr marL="0" indent="0">
              <a:buNone/>
            </a:pPr>
            <a:endParaRPr lang="en-US" sz="2300" dirty="0">
              <a:latin typeface="+mj-lt"/>
            </a:endParaRPr>
          </a:p>
          <a:p>
            <a:pPr marL="0" indent="0">
              <a:buNone/>
            </a:pPr>
            <a:r>
              <a:rPr lang="en-US" sz="2300" b="1" dirty="0">
                <a:latin typeface="+mj-lt"/>
              </a:rPr>
              <a:t>Chicago’s Homelessness Prevention Call Center</a:t>
            </a:r>
            <a:r>
              <a:rPr lang="en-US" sz="2300" dirty="0">
                <a:latin typeface="+mj-lt"/>
              </a:rPr>
              <a:t>: Individuals requesting assistance when funding is available are 76% less likely to enter a homeless shelter (Evans, Sullivan and </a:t>
            </a:r>
            <a:r>
              <a:rPr lang="en-US" sz="2300" dirty="0" err="1">
                <a:latin typeface="+mj-lt"/>
              </a:rPr>
              <a:t>Walskog</a:t>
            </a:r>
            <a:r>
              <a:rPr lang="en-US" sz="2300" dirty="0">
                <a:latin typeface="+mj-lt"/>
              </a:rPr>
              <a:t> 2016) </a:t>
            </a:r>
          </a:p>
          <a:p>
            <a:pPr marL="0" indent="0">
              <a:buNone/>
            </a:pPr>
            <a:endParaRPr lang="en-US" sz="2300" dirty="0">
              <a:latin typeface="+mj-lt"/>
            </a:endParaRPr>
          </a:p>
          <a:p>
            <a:pPr marL="0" indent="0">
              <a:buNone/>
            </a:pPr>
            <a:r>
              <a:rPr lang="en-US" sz="2300" b="1" dirty="0">
                <a:latin typeface="+mj-lt"/>
              </a:rPr>
              <a:t>Family Options Study </a:t>
            </a:r>
            <a:r>
              <a:rPr lang="en-US" sz="2300" dirty="0">
                <a:latin typeface="+mj-lt"/>
              </a:rPr>
              <a:t>is the largest experimental study of housing interventions of varying intensity. No significant differences in outcomes between rapid-rehousing and shelter care (</a:t>
            </a:r>
            <a:r>
              <a:rPr lang="en-US" sz="2300" dirty="0" err="1">
                <a:latin typeface="+mj-lt"/>
              </a:rPr>
              <a:t>Gubits</a:t>
            </a:r>
            <a:r>
              <a:rPr lang="en-US" sz="2300" dirty="0">
                <a:latin typeface="+mj-lt"/>
              </a:rPr>
              <a:t> et al. 2016). Significant differences between vouchers and shelters.</a:t>
            </a:r>
          </a:p>
          <a:p>
            <a:pPr marL="0" indent="0">
              <a:buNone/>
            </a:pPr>
            <a:endParaRPr lang="en-US" sz="2300" dirty="0">
              <a:latin typeface="+mj-lt"/>
            </a:endParaRPr>
          </a:p>
          <a:p>
            <a:pPr marL="0" indent="0">
              <a:buNone/>
            </a:pPr>
            <a:endParaRPr lang="en-US" sz="2300" dirty="0">
              <a:latin typeface="+mj-lt"/>
            </a:endParaRP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11</a:t>
            </a:fld>
            <a:endParaRPr lang="en-US" sz="1200" dirty="0">
              <a:latin typeface="Yanone Kaffeesatz" panose="00000500000000000000" pitchFamily="2" charset="0"/>
            </a:endParaRPr>
          </a:p>
        </p:txBody>
      </p:sp>
      <p:sp>
        <p:nvSpPr>
          <p:cNvPr id="7"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46016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215122"/>
            <a:ext cx="9991725" cy="691317"/>
          </a:xfrm>
        </p:spPr>
        <p:txBody>
          <a:bodyPr>
            <a:normAutofit fontScale="90000"/>
          </a:bodyPr>
          <a:lstStyle/>
          <a:p>
            <a:r>
              <a:rPr lang="en-US" dirty="0"/>
              <a:t>THE HOMELESS PREVENTION AND RAPID RE-HOUSING PROGRAM</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12</a:t>
            </a:fld>
            <a:endParaRPr lang="en-US" sz="1200" dirty="0">
              <a:latin typeface="Yanone Kaffeesatz" panose="00000500000000000000" pitchFamily="2" charset="0"/>
            </a:endParaRPr>
          </a:p>
        </p:txBody>
      </p:sp>
      <p:sp>
        <p:nvSpPr>
          <p:cNvPr id="7" name="Rectangle 6"/>
          <p:cNvSpPr/>
          <p:nvPr/>
        </p:nvSpPr>
        <p:spPr>
          <a:xfrm>
            <a:off x="1850805" y="949215"/>
            <a:ext cx="9153526" cy="5339923"/>
          </a:xfrm>
          <a:prstGeom prst="rect">
            <a:avLst/>
          </a:prstGeom>
        </p:spPr>
        <p:txBody>
          <a:bodyPr wrap="square">
            <a:spAutoFit/>
          </a:bodyPr>
          <a:lstStyle/>
          <a:p>
            <a:r>
              <a:rPr lang="en-US" sz="2300" dirty="0">
                <a:latin typeface="+mj-lt"/>
                <a:ea typeface="Calibri" panose="020F0502020204030204" pitchFamily="34" charset="0"/>
              </a:rPr>
              <a:t>The first ever large-scale homelessness prevention program in U.S. history ($1.5 billion). Started in September 2009 and lasted for three years. </a:t>
            </a:r>
          </a:p>
          <a:p>
            <a:endParaRPr lang="en-US" sz="2300" dirty="0">
              <a:latin typeface="+mj-lt"/>
              <a:ea typeface="Calibri" panose="020F0502020204030204" pitchFamily="34" charset="0"/>
            </a:endParaRPr>
          </a:p>
          <a:p>
            <a:r>
              <a:rPr lang="en-US" sz="2300" dirty="0">
                <a:latin typeface="+mj-lt"/>
                <a:ea typeface="Calibri" panose="020F0502020204030204" pitchFamily="34" charset="0"/>
              </a:rPr>
              <a:t>Largely targeted individuals who were not necessarily homeless or living in a shelter, but at risk of becoming homeless.</a:t>
            </a:r>
          </a:p>
          <a:p>
            <a:endParaRPr lang="en-US" sz="2300" dirty="0">
              <a:latin typeface="+mj-lt"/>
              <a:ea typeface="Calibri" panose="020F0502020204030204" pitchFamily="34" charset="0"/>
            </a:endParaRPr>
          </a:p>
          <a:p>
            <a:r>
              <a:rPr lang="en-US" sz="2300" dirty="0">
                <a:latin typeface="+mj-lt"/>
                <a:ea typeface="Calibri" panose="020F0502020204030204" pitchFamily="34" charset="0"/>
              </a:rPr>
              <a:t>Activities:</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Financial assistance (such as rental assistance,  </a:t>
            </a:r>
          </a:p>
          <a:p>
            <a:r>
              <a:rPr lang="en-US" sz="2000" dirty="0">
                <a:latin typeface="+mj-lt"/>
                <a:ea typeface="Calibri" panose="020F0502020204030204" pitchFamily="34" charset="0"/>
              </a:rPr>
              <a:t>utility deposits, and moving costs assistance).</a:t>
            </a:r>
          </a:p>
          <a:p>
            <a:r>
              <a:rPr lang="en-US" sz="2000" dirty="0">
                <a:latin typeface="+mj-lt"/>
                <a:ea typeface="Calibri" panose="020F0502020204030204" pitchFamily="34" charset="0"/>
              </a:rPr>
              <a:t>Housing relocation and stabilization services </a:t>
            </a:r>
          </a:p>
          <a:p>
            <a:r>
              <a:rPr lang="en-US" sz="2000" dirty="0">
                <a:latin typeface="+mj-lt"/>
                <a:ea typeface="Calibri" panose="020F0502020204030204" pitchFamily="34" charset="0"/>
              </a:rPr>
              <a:t>(such as case management, outreach, legal </a:t>
            </a:r>
          </a:p>
          <a:p>
            <a:r>
              <a:rPr lang="en-US" sz="2000" dirty="0">
                <a:latin typeface="+mj-lt"/>
                <a:ea typeface="Calibri" panose="020F0502020204030204" pitchFamily="34" charset="0"/>
              </a:rPr>
              <a:t>services, and housing search). </a:t>
            </a:r>
          </a:p>
          <a:p>
            <a:r>
              <a:rPr lang="en-US" sz="2000" dirty="0">
                <a:latin typeface="+mj-lt"/>
                <a:ea typeface="Calibri" panose="020F0502020204030204" pitchFamily="34" charset="0"/>
              </a:rPr>
              <a:t>Data collection and evaluation. </a:t>
            </a:r>
          </a:p>
          <a:p>
            <a:r>
              <a:rPr lang="en-US" sz="2000" dirty="0">
                <a:latin typeface="+mj-lt"/>
                <a:ea typeface="Calibri" panose="020F0502020204030204" pitchFamily="34" charset="0"/>
              </a:rPr>
              <a:t>Administrative costs (capped at 5 percent </a:t>
            </a:r>
          </a:p>
          <a:p>
            <a:r>
              <a:rPr lang="en-US" sz="2000" dirty="0">
                <a:latin typeface="+mj-lt"/>
                <a:ea typeface="Calibri" panose="020F0502020204030204" pitchFamily="34" charset="0"/>
              </a:rPr>
              <a:t>of the grants)</a:t>
            </a:r>
            <a:endParaRPr lang="en-US" sz="2300" dirty="0">
              <a:latin typeface="+mj-lt"/>
              <a:ea typeface="Calibri" panose="020F0502020204030204" pitchFamily="34" charset="0"/>
            </a:endParaRPr>
          </a:p>
        </p:txBody>
      </p:sp>
      <p:pic>
        <p:nvPicPr>
          <p:cNvPr id="3074" name="Picture 2" descr="http://hpcvt.org/wp-content/uploads/2014/02/hands-holding-house-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900" y="3458128"/>
            <a:ext cx="3404128" cy="226741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301532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3" name="Content Placeholder 2"/>
          <p:cNvSpPr>
            <a:spLocks noGrp="1"/>
          </p:cNvSpPr>
          <p:nvPr>
            <p:ph idx="1"/>
          </p:nvPr>
        </p:nvSpPr>
        <p:spPr>
          <a:xfrm>
            <a:off x="1850808" y="1466712"/>
            <a:ext cx="8512393" cy="4986325"/>
          </a:xfrm>
        </p:spPr>
        <p:txBody>
          <a:bodyPr>
            <a:normAutofit/>
          </a:bodyPr>
          <a:lstStyle/>
          <a:p>
            <a:pPr marL="0" indent="0">
              <a:buNone/>
            </a:pPr>
            <a:r>
              <a:rPr lang="en-US" sz="2300" dirty="0">
                <a:latin typeface="+mj-lt"/>
              </a:rPr>
              <a:t>Homeless student counts for 26 states and 5,148 public school districts from school years 2005-06 to 2013-2014.</a:t>
            </a:r>
          </a:p>
          <a:p>
            <a:pPr marL="0" indent="0">
              <a:buNone/>
            </a:pPr>
            <a:endParaRPr lang="en-US" sz="2300" dirty="0">
              <a:latin typeface="+mj-lt"/>
            </a:endParaRPr>
          </a:p>
          <a:p>
            <a:pPr marL="0" indent="0">
              <a:buNone/>
            </a:pPr>
            <a:r>
              <a:rPr lang="en-US" sz="2300" dirty="0">
                <a:latin typeface="+mj-lt"/>
              </a:rPr>
              <a:t>No common definition for the concept of residential instability </a:t>
            </a:r>
            <a:r>
              <a:rPr lang="en-US" sz="1800" dirty="0">
                <a:latin typeface="+mj-lt"/>
              </a:rPr>
              <a:t>(Cotton &amp; Schwartz-</a:t>
            </a:r>
            <a:r>
              <a:rPr lang="en-US" sz="1800" dirty="0" err="1">
                <a:latin typeface="+mj-lt"/>
              </a:rPr>
              <a:t>Barcott</a:t>
            </a:r>
            <a:r>
              <a:rPr lang="en-US" sz="1800" dirty="0">
                <a:latin typeface="+mj-lt"/>
              </a:rPr>
              <a:t>, 2016; </a:t>
            </a:r>
            <a:r>
              <a:rPr lang="en-US" sz="1800" dirty="0" err="1">
                <a:latin typeface="+mj-lt"/>
              </a:rPr>
              <a:t>Priester</a:t>
            </a:r>
            <a:r>
              <a:rPr lang="en-US" sz="1800" dirty="0">
                <a:latin typeface="+mj-lt"/>
              </a:rPr>
              <a:t>, Foster, &amp; Shaw, 2016). </a:t>
            </a:r>
          </a:p>
          <a:p>
            <a:pPr marL="0" indent="0">
              <a:buNone/>
            </a:pPr>
            <a:endParaRPr lang="en-US" sz="2300" dirty="0">
              <a:latin typeface="+mj-lt"/>
            </a:endParaRPr>
          </a:p>
          <a:p>
            <a:pPr marL="0" indent="0">
              <a:buNone/>
            </a:pPr>
            <a:r>
              <a:rPr lang="en-US" sz="2300" dirty="0">
                <a:latin typeface="+mj-lt"/>
              </a:rPr>
              <a:t>Most authors would agree that housing instability is at least an antecedent to homelessness </a:t>
            </a:r>
            <a:r>
              <a:rPr lang="en-US" sz="1800" dirty="0">
                <a:latin typeface="+mj-lt"/>
              </a:rPr>
              <a:t>(Cunningham, Harwood, &amp; Hall, 2010; </a:t>
            </a:r>
            <a:r>
              <a:rPr lang="en-US" sz="1800" dirty="0" err="1">
                <a:latin typeface="+mj-lt"/>
              </a:rPr>
              <a:t>Priester</a:t>
            </a:r>
            <a:r>
              <a:rPr lang="en-US" sz="1800" dirty="0">
                <a:latin typeface="+mj-lt"/>
              </a:rPr>
              <a:t>, Foster, &amp; Shaw, 2016). </a:t>
            </a:r>
          </a:p>
          <a:p>
            <a:pPr marL="0" indent="0">
              <a:buNone/>
            </a:pPr>
            <a:endParaRPr lang="en-US" sz="2300" dirty="0">
              <a:latin typeface="+mj-lt"/>
            </a:endParaRPr>
          </a:p>
          <a:p>
            <a:pPr marL="0" indent="0">
              <a:buNone/>
            </a:pPr>
            <a:r>
              <a:rPr lang="en-US" sz="2300" dirty="0">
                <a:latin typeface="+mj-lt"/>
              </a:rPr>
              <a:t>Previous research has recognized different forms of housing instability, such as moving frequently, foreclosure, doubling up, episodic homelessness, or moving because of housing costs </a:t>
            </a:r>
            <a:r>
              <a:rPr lang="en-US" sz="1800" dirty="0">
                <a:latin typeface="+mj-lt"/>
              </a:rPr>
              <a:t>(</a:t>
            </a:r>
            <a:r>
              <a:rPr lang="en-US" sz="1800" dirty="0" err="1">
                <a:latin typeface="+mj-lt"/>
              </a:rPr>
              <a:t>Priester</a:t>
            </a:r>
            <a:r>
              <a:rPr lang="en-US" sz="1800" dirty="0">
                <a:latin typeface="+mj-lt"/>
              </a:rPr>
              <a:t>, Foster, &amp; Shaw, 2016; Gilman et al., 2003). </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13</a:t>
            </a:fld>
            <a:endParaRPr lang="en-US" sz="1200" dirty="0">
              <a:latin typeface="Yanone Kaffeesatz" panose="00000500000000000000" pitchFamily="2" charset="0"/>
            </a:endParaRPr>
          </a:p>
        </p:txBody>
      </p:sp>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138411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14</a:t>
            </a:fld>
            <a:endParaRPr lang="en-US" sz="1200" dirty="0">
              <a:latin typeface="Yanone Kaffeesatz" panose="00000500000000000000" pitchFamily="2" charset="0"/>
            </a:endParaRPr>
          </a:p>
        </p:txBody>
      </p:sp>
      <p:sp>
        <p:nvSpPr>
          <p:cNvPr id="11" name="Rectangle 10"/>
          <p:cNvSpPr/>
          <p:nvPr/>
        </p:nvSpPr>
        <p:spPr>
          <a:xfrm>
            <a:off x="7162127" y="1243452"/>
            <a:ext cx="2952328" cy="1477328"/>
          </a:xfrm>
          <a:prstGeom prst="rect">
            <a:avLst/>
          </a:prstGeom>
        </p:spPr>
        <p:txBody>
          <a:bodyPr wrap="square">
            <a:spAutoFit/>
          </a:bodyPr>
          <a:lstStyle/>
          <a:p>
            <a:r>
              <a:rPr lang="en-US" dirty="0">
                <a:latin typeface="+mj-lt"/>
                <a:ea typeface="Times New Roman" panose="02020603050405020304" pitchFamily="18" charset="0"/>
              </a:rPr>
              <a:t>These states account for 850,00 homeless students, or 67% of the homeless population in 2014. </a:t>
            </a:r>
          </a:p>
          <a:p>
            <a:endParaRPr lang="en-US" dirty="0">
              <a:latin typeface="+mj-lt"/>
            </a:endParaRPr>
          </a:p>
        </p:txBody>
      </p:sp>
      <p:graphicFrame>
        <p:nvGraphicFramePr>
          <p:cNvPr id="12" name="Chart 11"/>
          <p:cNvGraphicFramePr>
            <a:graphicFrameLocks/>
          </p:cNvGraphicFramePr>
          <p:nvPr>
            <p:extLst>
              <p:ext uri="{D42A27DB-BD31-4B8C-83A1-F6EECF244321}">
                <p14:modId xmlns:p14="http://schemas.microsoft.com/office/powerpoint/2010/main" val="3412257773"/>
              </p:ext>
            </p:extLst>
          </p:nvPr>
        </p:nvGraphicFramePr>
        <p:xfrm>
          <a:off x="6643208" y="3351030"/>
          <a:ext cx="4104289" cy="256431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7219186" y="2612683"/>
            <a:ext cx="3280648" cy="923330"/>
          </a:xfrm>
          <a:prstGeom prst="rect">
            <a:avLst/>
          </a:prstGeom>
        </p:spPr>
        <p:txBody>
          <a:bodyPr wrap="square">
            <a:spAutoFit/>
          </a:bodyPr>
          <a:lstStyle/>
          <a:p>
            <a:r>
              <a:rPr lang="en-US" dirty="0">
                <a:latin typeface="+mj-lt"/>
                <a:ea typeface="Times New Roman" panose="02020603050405020304" pitchFamily="18" charset="0"/>
              </a:rPr>
              <a:t>Percentage of homeless students 2013-14</a:t>
            </a:r>
          </a:p>
          <a:p>
            <a:endParaRPr lang="en-US" dirty="0">
              <a:latin typeface="+mj-lt"/>
            </a:endParaRPr>
          </a:p>
        </p:txBody>
      </p:sp>
      <p:sp>
        <p:nvSpPr>
          <p:cNvPr id="14"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
        <p:nvSpPr>
          <p:cNvPr id="15" name="Rectangle 14"/>
          <p:cNvSpPr/>
          <p:nvPr/>
        </p:nvSpPr>
        <p:spPr>
          <a:xfrm>
            <a:off x="6643205" y="5870368"/>
            <a:ext cx="4518472" cy="461665"/>
          </a:xfrm>
          <a:prstGeom prst="rect">
            <a:avLst/>
          </a:prstGeom>
        </p:spPr>
        <p:txBody>
          <a:bodyPr wrap="square">
            <a:spAutoFit/>
          </a:bodyPr>
          <a:lstStyle/>
          <a:p>
            <a:r>
              <a:rPr lang="en-US" sz="1200" dirty="0"/>
              <a:t>Source:  Institute for Children, Poverty and Homelessness, and National Center for Homeless  Education.</a:t>
            </a:r>
          </a:p>
        </p:txBody>
      </p:sp>
      <p:pic>
        <p:nvPicPr>
          <p:cNvPr id="7" name="Picture 6"/>
          <p:cNvPicPr>
            <a:picLocks noChangeAspect="1"/>
          </p:cNvPicPr>
          <p:nvPr/>
        </p:nvPicPr>
        <p:blipFill>
          <a:blip r:embed="rId4"/>
          <a:stretch>
            <a:fillRect/>
          </a:stretch>
        </p:blipFill>
        <p:spPr>
          <a:xfrm>
            <a:off x="1705589" y="1536689"/>
            <a:ext cx="5456538" cy="4085293"/>
          </a:xfrm>
          <a:prstGeom prst="rect">
            <a:avLst/>
          </a:prstGeom>
        </p:spPr>
      </p:pic>
    </p:spTree>
    <p:extLst>
      <p:ext uri="{BB962C8B-B14F-4D97-AF65-F5344CB8AC3E}">
        <p14:creationId xmlns:p14="http://schemas.microsoft.com/office/powerpoint/2010/main" val="409145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15</a:t>
            </a:fld>
            <a:endParaRPr lang="en-US" sz="1200" dirty="0">
              <a:latin typeface="Yanone Kaffeesatz" panose="00000500000000000000" pitchFamily="2" charset="0"/>
            </a:endParaRPr>
          </a:p>
        </p:txBody>
      </p:sp>
      <p:sp>
        <p:nvSpPr>
          <p:cNvPr id="14"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
        <p:nvSpPr>
          <p:cNvPr id="15" name="Rectangle 14"/>
          <p:cNvSpPr/>
          <p:nvPr/>
        </p:nvSpPr>
        <p:spPr>
          <a:xfrm>
            <a:off x="2471304" y="5589814"/>
            <a:ext cx="7670223" cy="276999"/>
          </a:xfrm>
          <a:prstGeom prst="rect">
            <a:avLst/>
          </a:prstGeom>
        </p:spPr>
        <p:txBody>
          <a:bodyPr wrap="square">
            <a:spAutoFit/>
          </a:bodyPr>
          <a:lstStyle/>
          <a:p>
            <a:r>
              <a:rPr lang="en-US" sz="1200" dirty="0"/>
              <a:t>Source:  Institute for Children, Poverty and Homelessness, and National Center for Homeless  Education.</a:t>
            </a:r>
          </a:p>
        </p:txBody>
      </p:sp>
      <p:pic>
        <p:nvPicPr>
          <p:cNvPr id="16" name="Picture 15">
            <a:extLst>
              <a:ext uri="{FF2B5EF4-FFF2-40B4-BE49-F238E27FC236}">
                <a16:creationId xmlns:a16="http://schemas.microsoft.com/office/drawing/2014/main" id="{4686132A-C2E6-45B2-B989-2666CD4ED1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305" y="1657175"/>
            <a:ext cx="7140286" cy="3839615"/>
          </a:xfrm>
          <a:prstGeom prst="rect">
            <a:avLst/>
          </a:prstGeom>
          <a:noFill/>
          <a:ln>
            <a:noFill/>
          </a:ln>
        </p:spPr>
      </p:pic>
      <p:sp>
        <p:nvSpPr>
          <p:cNvPr id="3" name="Rectangle 2">
            <a:extLst>
              <a:ext uri="{FF2B5EF4-FFF2-40B4-BE49-F238E27FC236}">
                <a16:creationId xmlns:a16="http://schemas.microsoft.com/office/drawing/2014/main" id="{2125C940-A4F1-4B3F-AE39-721649A4EDE4}"/>
              </a:ext>
            </a:extLst>
          </p:cNvPr>
          <p:cNvSpPr/>
          <p:nvPr/>
        </p:nvSpPr>
        <p:spPr>
          <a:xfrm>
            <a:off x="2471304" y="1089239"/>
            <a:ext cx="6096000" cy="584775"/>
          </a:xfrm>
          <a:prstGeom prst="rect">
            <a:avLst/>
          </a:prstGeom>
        </p:spPr>
        <p:txBody>
          <a:bodyPr>
            <a:spAutoFit/>
          </a:bodyPr>
          <a:lstStyle/>
          <a:p>
            <a:r>
              <a:rPr lang="en-US" sz="1600" dirty="0">
                <a:ea typeface="Times New Roman" panose="02020603050405020304" pitchFamily="18" charset="0"/>
              </a:rPr>
              <a:t>Homeless students per 100 students in states with and without data available for the period. School years 2006-07 to 2013-14.</a:t>
            </a:r>
            <a:endParaRPr lang="en-US" sz="1600" dirty="0"/>
          </a:p>
        </p:txBody>
      </p:sp>
    </p:spTree>
    <p:extLst>
      <p:ext uri="{BB962C8B-B14F-4D97-AF65-F5344CB8AC3E}">
        <p14:creationId xmlns:p14="http://schemas.microsoft.com/office/powerpoint/2010/main" val="42647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16</a:t>
            </a:fld>
            <a:endParaRPr lang="en-US" sz="1200" dirty="0">
              <a:latin typeface="Yanone Kaffeesatz" panose="00000500000000000000" pitchFamily="2" charset="0"/>
            </a:endParaRPr>
          </a:p>
        </p:txBody>
      </p:sp>
      <mc:AlternateContent xmlns:mc="http://schemas.openxmlformats.org/markup-compatibility/2006" xmlns:a14="http://schemas.microsoft.com/office/drawing/2010/main">
        <mc:Choice Requires="a14">
          <p:sp>
            <p:nvSpPr>
              <p:cNvPr id="8" name="Rectangle 7"/>
              <p:cNvSpPr/>
              <p:nvPr/>
            </p:nvSpPr>
            <p:spPr>
              <a:xfrm>
                <a:off x="2465633" y="1253178"/>
                <a:ext cx="6192688" cy="726609"/>
              </a:xfrm>
              <a:prstGeom prst="rect">
                <a:avLst/>
              </a:prstGeom>
            </p:spPr>
            <p:txBody>
              <a:bodyPr wrap="square">
                <a:spAutoFit/>
              </a:bodyPr>
              <a:lstStyle/>
              <a:p>
                <a:pPr indent="457200">
                  <a:lnSpc>
                    <a:spcPct val="200000"/>
                  </a:lnSpc>
                </a:pPr>
                <a14:m>
                  <m:oMath xmlns:m="http://schemas.openxmlformats.org/officeDocument/2006/math">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𝑌</m:t>
                        </m:r>
                      </m:e>
                      <m:sub>
                        <m:r>
                          <a:rPr lang="en-US" sz="2400" i="1">
                            <a:latin typeface="Cambria Math" panose="02040503050406030204" pitchFamily="18" charset="0"/>
                            <a:ea typeface="Calibri" panose="020F0502020204030204" pitchFamily="34" charset="0"/>
                            <a:cs typeface="Times New Roman" panose="02020603050405020304" pitchFamily="18" charset="0"/>
                          </a:rPr>
                          <m:t>𝑖𝑡</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𝐻𝑃𝑅𝑃</m:t>
                        </m:r>
                      </m:e>
                      <m:sub>
                        <m:r>
                          <a:rPr lang="en-US" sz="2400" i="1">
                            <a:latin typeface="Cambria Math" panose="02040503050406030204" pitchFamily="18" charset="0"/>
                            <a:ea typeface="SimSun" panose="02010600030101010101" pitchFamily="2" charset="-122"/>
                            <a:cs typeface="Times New Roman" panose="02020603050405020304" pitchFamily="18" charset="0"/>
                          </a:rPr>
                          <m:t>𝑖𝑡</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𝐶</m:t>
                        </m:r>
                      </m:e>
                      <m:sub>
                        <m:r>
                          <a:rPr lang="en-US" sz="2400" i="1">
                            <a:latin typeface="Cambria Math" panose="02040503050406030204" pitchFamily="18" charset="0"/>
                            <a:ea typeface="SimSun" panose="02010600030101010101" pitchFamily="2" charset="-122"/>
                            <a:cs typeface="Times New Roman" panose="02020603050405020304" pitchFamily="18" charset="0"/>
                          </a:rPr>
                          <m:t>𝑖𝑡</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𝜗</m:t>
                        </m:r>
                      </m:e>
                      <m:sub>
                        <m:r>
                          <a:rPr lang="en-US" sz="2400" i="1">
                            <a:latin typeface="Cambria Math" panose="02040503050406030204" pitchFamily="18" charset="0"/>
                            <a:ea typeface="SimSun" panose="02010600030101010101" pitchFamily="2" charset="-122"/>
                            <a:cs typeface="Times New Roman" panose="02020603050405020304" pitchFamily="18" charset="0"/>
                          </a:rPr>
                          <m:t>𝑡</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𝜀</m:t>
                        </m:r>
                      </m:e>
                      <m:sub>
                        <m:r>
                          <a:rPr lang="en-US" sz="2400" i="1">
                            <a:latin typeface="Cambria Math" panose="02040503050406030204" pitchFamily="18" charset="0"/>
                            <a:ea typeface="SimSun" panose="02010600030101010101" pitchFamily="2" charset="-122"/>
                            <a:cs typeface="Times New Roman" panose="02020603050405020304" pitchFamily="18" charset="0"/>
                          </a:rPr>
                          <m:t>𝑑𝑡</m:t>
                        </m:r>
                      </m:sub>
                    </m:sSub>
                  </m:oMath>
                </a14:m>
                <a:r>
                  <a:rPr lang="en-US" sz="2400" dirty="0">
                    <a:latin typeface="+mj-lt"/>
                    <a:ea typeface="SimSun" panose="02010600030101010101" pitchFamily="2" charset="-122"/>
                    <a:cs typeface="Times New Roman" panose="02020603050405020304" pitchFamily="18" charset="0"/>
                  </a:rPr>
                  <a:t>                     </a:t>
                </a:r>
                <a:endParaRPr lang="en-US" sz="2400" dirty="0">
                  <a:latin typeface="+mj-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65633" y="1253178"/>
                <a:ext cx="6192688" cy="726609"/>
              </a:xfrm>
              <a:prstGeom prst="rect">
                <a:avLst/>
              </a:prstGeom>
              <a:blipFill>
                <a:blip r:embed="rId3"/>
                <a:stretch>
                  <a:fillRect b="-10924"/>
                </a:stretch>
              </a:blipFill>
            </p:spPr>
            <p:txBody>
              <a:bodyPr/>
              <a:lstStyle/>
              <a:p>
                <a:r>
                  <a:rPr lang="en-US">
                    <a:noFill/>
                  </a:rPr>
                  <a:t> </a:t>
                </a:r>
              </a:p>
            </p:txBody>
          </p:sp>
        </mc:Fallback>
      </mc:AlternateContent>
      <p:sp>
        <p:nvSpPr>
          <p:cNvPr id="9" name="Rectangle 8"/>
          <p:cNvSpPr/>
          <p:nvPr/>
        </p:nvSpPr>
        <p:spPr>
          <a:xfrm>
            <a:off x="1850806" y="2252337"/>
            <a:ext cx="8352928" cy="4093428"/>
          </a:xfrm>
          <a:prstGeom prst="rect">
            <a:avLst/>
          </a:prstGeom>
        </p:spPr>
        <p:txBody>
          <a:bodyPr wrap="square">
            <a:spAutoFit/>
          </a:bodyPr>
          <a:lstStyle/>
          <a:p>
            <a:r>
              <a:rPr lang="en-US" sz="2000" dirty="0">
                <a:latin typeface="+mj-lt"/>
                <a:ea typeface="Calibri" panose="020F0502020204030204" pitchFamily="34" charset="0"/>
              </a:rPr>
              <a:t>for district </a:t>
            </a:r>
            <a:r>
              <a:rPr lang="en-US" sz="2000" dirty="0" err="1">
                <a:latin typeface="+mj-lt"/>
                <a:ea typeface="Calibri" panose="020F0502020204030204" pitchFamily="34" charset="0"/>
              </a:rPr>
              <a:t>i</a:t>
            </a:r>
            <a:r>
              <a:rPr lang="en-US" sz="2000" dirty="0">
                <a:latin typeface="+mj-lt"/>
                <a:ea typeface="Calibri" panose="020F0502020204030204" pitchFamily="34" charset="0"/>
              </a:rPr>
              <a:t>, and school year t.</a:t>
            </a:r>
          </a:p>
          <a:p>
            <a:r>
              <a:rPr lang="en-US" sz="2000" dirty="0">
                <a:latin typeface="+mj-lt"/>
                <a:ea typeface="Calibri" panose="020F0502020204030204" pitchFamily="34" charset="0"/>
              </a:rPr>
              <a:t>School years 2005-2006 to 2013-2014.</a:t>
            </a:r>
          </a:p>
          <a:p>
            <a:r>
              <a:rPr lang="en-US" sz="2000" dirty="0">
                <a:latin typeface="+mj-lt"/>
                <a:ea typeface="Calibri" panose="020F0502020204030204" pitchFamily="34" charset="0"/>
              </a:rPr>
              <a:t>𝑌</a:t>
            </a:r>
            <a:r>
              <a:rPr lang="en-US" sz="2000" baseline="-25000" dirty="0">
                <a:latin typeface="+mj-lt"/>
                <a:ea typeface="Calibri" panose="020F0502020204030204" pitchFamily="34" charset="0"/>
              </a:rPr>
              <a:t>it</a:t>
            </a:r>
            <a:r>
              <a:rPr lang="en-US" sz="2000" dirty="0">
                <a:latin typeface="+mj-lt"/>
                <a:ea typeface="Calibri" panose="020F0502020204030204" pitchFamily="34" charset="0"/>
              </a:rPr>
              <a:t>: the percentage of students counted as homeless in district </a:t>
            </a:r>
            <a:r>
              <a:rPr lang="en-US" sz="2000" dirty="0" err="1">
                <a:latin typeface="+mj-lt"/>
                <a:ea typeface="Calibri" panose="020F0502020204030204" pitchFamily="34" charset="0"/>
              </a:rPr>
              <a:t>i</a:t>
            </a:r>
            <a:r>
              <a:rPr lang="en-US" sz="2000" dirty="0">
                <a:latin typeface="+mj-lt"/>
                <a:ea typeface="Calibri" panose="020F0502020204030204" pitchFamily="34" charset="0"/>
              </a:rPr>
              <a:t>.</a:t>
            </a:r>
          </a:p>
          <a:p>
            <a:r>
              <a:rPr lang="en-US" sz="2000" dirty="0" err="1">
                <a:latin typeface="+mj-lt"/>
                <a:ea typeface="Calibri" panose="020F0502020204030204" pitchFamily="34" charset="0"/>
              </a:rPr>
              <a:t>HPRP</a:t>
            </a:r>
            <a:r>
              <a:rPr lang="en-US" sz="2000" baseline="-25000" dirty="0" err="1">
                <a:latin typeface="+mj-lt"/>
                <a:ea typeface="Calibri" panose="020F0502020204030204" pitchFamily="34" charset="0"/>
              </a:rPr>
              <a:t>it</a:t>
            </a:r>
            <a:r>
              <a:rPr lang="en-US" sz="2000" dirty="0">
                <a:latin typeface="+mj-lt"/>
                <a:ea typeface="Calibri" panose="020F0502020204030204" pitchFamily="34" charset="0"/>
              </a:rPr>
              <a:t>: </a:t>
            </a:r>
          </a:p>
          <a:p>
            <a:pPr marL="342900" indent="-342900">
              <a:buFont typeface="Arial" panose="020B0604020202020204" pitchFamily="34" charset="0"/>
              <a:buChar char="•"/>
            </a:pPr>
            <a:r>
              <a:rPr lang="en-US" sz="2000" dirty="0">
                <a:latin typeface="+mj-lt"/>
                <a:ea typeface="Calibri" panose="020F0502020204030204" pitchFamily="34" charset="0"/>
              </a:rPr>
              <a:t>Dummy for districts with an HPRP provider in the county.</a:t>
            </a:r>
          </a:p>
          <a:p>
            <a:pPr marL="342900" indent="-342900">
              <a:buFont typeface="Arial" panose="020B0604020202020204" pitchFamily="34" charset="0"/>
              <a:buChar char="•"/>
            </a:pPr>
            <a:r>
              <a:rPr lang="en-US" sz="2000" dirty="0">
                <a:latin typeface="+mj-lt"/>
                <a:ea typeface="Calibri" panose="020F0502020204030204" pitchFamily="34" charset="0"/>
              </a:rPr>
              <a:t>Dummy for districts within 10 miles of an HPRP provider.</a:t>
            </a:r>
          </a:p>
          <a:p>
            <a:pPr marL="342900" indent="-342900">
              <a:buFont typeface="Arial" panose="020B0604020202020204" pitchFamily="34" charset="0"/>
              <a:buChar char="•"/>
            </a:pPr>
            <a:r>
              <a:rPr lang="en-US" sz="2000" dirty="0">
                <a:latin typeface="+mj-lt"/>
                <a:ea typeface="Calibri" panose="020F0502020204030204" pitchFamily="34" charset="0"/>
              </a:rPr>
              <a:t>Dummy for districts within 20 miles of an HPRP provider.</a:t>
            </a:r>
          </a:p>
          <a:p>
            <a:pPr marL="342900" indent="-342900">
              <a:buFont typeface="Arial" panose="020B0604020202020204" pitchFamily="34" charset="0"/>
              <a:buChar char="•"/>
            </a:pPr>
            <a:endParaRPr lang="en-US" sz="2000" dirty="0">
              <a:latin typeface="+mj-lt"/>
              <a:ea typeface="Calibri" panose="020F0502020204030204" pitchFamily="34" charset="0"/>
            </a:endParaRPr>
          </a:p>
          <a:p>
            <a:r>
              <a:rPr lang="en-US" sz="2000" dirty="0">
                <a:latin typeface="+mj-lt"/>
                <a:ea typeface="Calibri" panose="020F0502020204030204" pitchFamily="34" charset="0"/>
              </a:rPr>
              <a:t>District fixed effects (α) and School year fixed effects (ϑ). </a:t>
            </a:r>
          </a:p>
          <a:p>
            <a:endParaRPr lang="en-US" sz="2000" dirty="0">
              <a:latin typeface="+mj-lt"/>
              <a:ea typeface="Calibri" panose="020F0502020204030204" pitchFamily="34" charset="0"/>
            </a:endParaRPr>
          </a:p>
          <a:p>
            <a:r>
              <a:rPr lang="en-US" sz="2000" dirty="0" err="1">
                <a:latin typeface="+mj-lt"/>
                <a:ea typeface="Calibri" panose="020F0502020204030204" pitchFamily="34" charset="0"/>
              </a:rPr>
              <a:t>C</a:t>
            </a:r>
            <a:r>
              <a:rPr lang="en-US" sz="2000" baseline="-25000" dirty="0" err="1">
                <a:latin typeface="+mj-lt"/>
                <a:ea typeface="Calibri" panose="020F0502020204030204" pitchFamily="34" charset="0"/>
              </a:rPr>
              <a:t>it</a:t>
            </a:r>
            <a:r>
              <a:rPr lang="en-US" sz="2000" baseline="-25000" dirty="0">
                <a:latin typeface="+mj-lt"/>
                <a:ea typeface="Calibri" panose="020F0502020204030204" pitchFamily="34" charset="0"/>
              </a:rPr>
              <a:t> </a:t>
            </a:r>
            <a:r>
              <a:rPr lang="en-US" sz="2000" dirty="0">
                <a:latin typeface="+mj-lt"/>
                <a:ea typeface="Calibri" panose="020F0502020204030204" pitchFamily="34" charset="0"/>
              </a:rPr>
              <a:t>is a vector of time-variant district-level controls: Neighborhood Stabilization Fund, TANF Emergency, Unemployment rate, Rent Costs, Students in Free Lunch, Non-white Students, Households Renting (%). </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203963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THREATS TO VALIDITY</a:t>
            </a:r>
            <a:endParaRPr lang="en-US" dirty="0"/>
          </a:p>
        </p:txBody>
      </p:sp>
      <p:sp>
        <p:nvSpPr>
          <p:cNvPr id="3" name="Content Placeholder 2"/>
          <p:cNvSpPr>
            <a:spLocks noGrp="1"/>
          </p:cNvSpPr>
          <p:nvPr>
            <p:ph idx="1"/>
          </p:nvPr>
        </p:nvSpPr>
        <p:spPr>
          <a:xfrm>
            <a:off x="1850808" y="1466712"/>
            <a:ext cx="8512393" cy="4986325"/>
          </a:xfrm>
        </p:spPr>
        <p:txBody>
          <a:bodyPr>
            <a:normAutofit/>
          </a:bodyPr>
          <a:lstStyle/>
          <a:p>
            <a:pPr marL="0" indent="0">
              <a:buNone/>
            </a:pPr>
            <a:r>
              <a:rPr lang="en-US" sz="2300" dirty="0">
                <a:latin typeface="+mj-lt"/>
              </a:rPr>
              <a:t>Perhaps the biggest concerns with any identification strategy are the threats to internal validity               </a:t>
            </a:r>
            <a:r>
              <a:rPr lang="en-US" sz="2300" b="1" dirty="0">
                <a:latin typeface="+mj-lt"/>
              </a:rPr>
              <a:t>is this really causal?</a:t>
            </a:r>
            <a:r>
              <a:rPr lang="en-US" sz="2300" dirty="0">
                <a:latin typeface="+mj-lt"/>
              </a:rPr>
              <a:t>  </a:t>
            </a:r>
          </a:p>
          <a:p>
            <a:pPr marL="0" indent="0">
              <a:buNone/>
            </a:pPr>
            <a:endParaRPr lang="en-US" sz="2300" dirty="0">
              <a:latin typeface="+mj-lt"/>
            </a:endParaRPr>
          </a:p>
          <a:p>
            <a:pPr marL="0" indent="0">
              <a:buNone/>
            </a:pPr>
            <a:r>
              <a:rPr lang="en-US" sz="2300" dirty="0">
                <a:latin typeface="+mj-lt"/>
              </a:rPr>
              <a:t>For instance, if the money was allocated to poorer communities, these communities may implement other policies or strategies to palliate the effects of the recession.            </a:t>
            </a:r>
            <a:r>
              <a:rPr lang="en-US" sz="2300" b="1" dirty="0">
                <a:latin typeface="+mj-lt"/>
              </a:rPr>
              <a:t>Upward Bias     </a:t>
            </a:r>
          </a:p>
          <a:p>
            <a:pPr marL="0" indent="0">
              <a:buNone/>
            </a:pPr>
            <a:endParaRPr lang="en-US" sz="2300" b="1" dirty="0">
              <a:latin typeface="+mj-lt"/>
            </a:endParaRPr>
          </a:p>
          <a:p>
            <a:pPr marL="0" indent="0">
              <a:buNone/>
            </a:pPr>
            <a:r>
              <a:rPr lang="en-US" sz="2300" dirty="0">
                <a:latin typeface="+mj-lt"/>
              </a:rPr>
              <a:t>Similarly, if the money was allocated to poorer communities, these communities may have budgetary problems and cut other programs to address the effects of the recession.               </a:t>
            </a:r>
            <a:r>
              <a:rPr lang="en-US" sz="2300" b="1" dirty="0">
                <a:latin typeface="+mj-lt"/>
              </a:rPr>
              <a:t>Downward Bias </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17</a:t>
            </a:fld>
            <a:endParaRPr lang="en-US" sz="1200" dirty="0">
              <a:latin typeface="Yanone Kaffeesatz" panose="00000500000000000000" pitchFamily="2" charset="0"/>
            </a:endParaRPr>
          </a:p>
        </p:txBody>
      </p:sp>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
        <p:nvSpPr>
          <p:cNvPr id="9" name="Right Arrow 8"/>
          <p:cNvSpPr/>
          <p:nvPr/>
        </p:nvSpPr>
        <p:spPr>
          <a:xfrm>
            <a:off x="5202620" y="1818292"/>
            <a:ext cx="578069" cy="357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08482" y="3252954"/>
            <a:ext cx="578069" cy="357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295696" y="4729799"/>
            <a:ext cx="578069" cy="357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24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HPRP ALLOCATION</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18</a:t>
            </a:fld>
            <a:endParaRPr lang="en-US" sz="1200" dirty="0">
              <a:latin typeface="Yanone Kaffeesatz" panose="00000500000000000000" pitchFamily="2" charset="0"/>
            </a:endParaRPr>
          </a:p>
        </p:txBody>
      </p:sp>
      <p:sp>
        <p:nvSpPr>
          <p:cNvPr id="9" name="Rectangle 8"/>
          <p:cNvSpPr/>
          <p:nvPr/>
        </p:nvSpPr>
        <p:spPr>
          <a:xfrm>
            <a:off x="1893887" y="1047129"/>
            <a:ext cx="4664933" cy="2862322"/>
          </a:xfrm>
          <a:prstGeom prst="rect">
            <a:avLst/>
          </a:prstGeom>
        </p:spPr>
        <p:txBody>
          <a:bodyPr wrap="square">
            <a:spAutoFit/>
          </a:bodyPr>
          <a:lstStyle/>
          <a:p>
            <a:r>
              <a:rPr lang="en-US" sz="2000" dirty="0">
                <a:latin typeface="+mj-lt"/>
                <a:ea typeface="Calibri" panose="020F0502020204030204" pitchFamily="34" charset="0"/>
              </a:rPr>
              <a:t>The HPRP distributed the federal funding in a grant format to 535 states, urban counties, metropolitan cities, and U.S. territories based on the Community Development Block Grant Formula.</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CDBG: Heavy weight on Population and Number of Poor Individuals. </a:t>
            </a:r>
          </a:p>
          <a:p>
            <a:pPr marL="342900" indent="-342900">
              <a:buFont typeface="Arial" panose="020B0604020202020204" pitchFamily="34" charset="0"/>
              <a:buChar char="•"/>
            </a:pPr>
            <a:endParaRPr lang="en-US" sz="2000" dirty="0">
              <a:latin typeface="+mj-lt"/>
              <a:ea typeface="Calibri" panose="020F0502020204030204" pitchFamily="34" charset="0"/>
            </a:endParaRPr>
          </a:p>
        </p:txBody>
      </p:sp>
      <p:pic>
        <p:nvPicPr>
          <p:cNvPr id="11" name="Picture 10"/>
          <p:cNvPicPr>
            <a:picLocks noChangeAspect="1"/>
          </p:cNvPicPr>
          <p:nvPr/>
        </p:nvPicPr>
        <p:blipFill>
          <a:blip r:embed="rId3"/>
          <a:stretch>
            <a:fillRect/>
          </a:stretch>
        </p:blipFill>
        <p:spPr>
          <a:xfrm>
            <a:off x="6888088" y="404664"/>
            <a:ext cx="3384376" cy="6234466"/>
          </a:xfrm>
          <a:prstGeom prst="rect">
            <a:avLst/>
          </a:prstGeom>
        </p:spPr>
      </p:pic>
      <p:sp>
        <p:nvSpPr>
          <p:cNvPr id="12" name="Oval 11"/>
          <p:cNvSpPr/>
          <p:nvPr/>
        </p:nvSpPr>
        <p:spPr>
          <a:xfrm>
            <a:off x="7392144" y="1303837"/>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0136" y="851642"/>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92144" y="3893836"/>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696400" y="1483467"/>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36160" y="1093146"/>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580276" y="718126"/>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01107" y="5877275"/>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7320136" y="1096882"/>
            <a:ext cx="152400" cy="1718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33308" y="3398362"/>
            <a:ext cx="144016" cy="15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409559" y="1087668"/>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50064" y="1424168"/>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040216" y="1654278"/>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724292" y="2071654"/>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89591" y="2807228"/>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705316" y="3043374"/>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37400" y="2938341"/>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39773" y="3672072"/>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10872" y="4257587"/>
            <a:ext cx="144016" cy="155421"/>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858448" y="4179876"/>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265543" y="3661375"/>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633308" y="5201175"/>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795757" y="5445227"/>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61599" y="4477503"/>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89292" y="3498226"/>
            <a:ext cx="144016" cy="155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16211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HPRP ALLOCATION</a:t>
            </a:r>
            <a:endParaRPr lang="en-US" dirty="0"/>
          </a:p>
        </p:txBody>
      </p:sp>
      <p:sp>
        <p:nvSpPr>
          <p:cNvPr id="3" name="Content Placeholder 2"/>
          <p:cNvSpPr>
            <a:spLocks noGrp="1"/>
          </p:cNvSpPr>
          <p:nvPr>
            <p:ph idx="1"/>
          </p:nvPr>
        </p:nvSpPr>
        <p:spPr>
          <a:xfrm>
            <a:off x="1850809" y="1004257"/>
            <a:ext cx="8512393" cy="4986325"/>
          </a:xfrm>
        </p:spPr>
        <p:txBody>
          <a:bodyPr>
            <a:normAutofit/>
          </a:bodyPr>
          <a:lstStyle/>
          <a:p>
            <a:pPr marL="0" indent="0">
              <a:buNone/>
            </a:pPr>
            <a:r>
              <a:rPr lang="en-US" sz="2300" dirty="0">
                <a:latin typeface="+mj-lt"/>
              </a:rPr>
              <a:t>As a consequence, the money did not always target the places in most need.</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19</a:t>
            </a:fld>
            <a:endParaRPr lang="en-US" sz="1200" dirty="0">
              <a:latin typeface="Yanone Kaffeesatz" panose="00000500000000000000" pitchFamily="2" charset="0"/>
            </a:endParaRPr>
          </a:p>
        </p:txBody>
      </p:sp>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graphicFrame>
        <p:nvGraphicFramePr>
          <p:cNvPr id="9" name="Chart 8"/>
          <p:cNvGraphicFramePr>
            <a:graphicFrameLocks/>
          </p:cNvGraphicFramePr>
          <p:nvPr>
            <p:extLst>
              <p:ext uri="{D42A27DB-BD31-4B8C-83A1-F6EECF244321}">
                <p14:modId xmlns:p14="http://schemas.microsoft.com/office/powerpoint/2010/main" val="142403302"/>
              </p:ext>
            </p:extLst>
          </p:nvPr>
        </p:nvGraphicFramePr>
        <p:xfrm>
          <a:off x="2804292" y="2401833"/>
          <a:ext cx="6339708" cy="395451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265358" y="1851395"/>
            <a:ext cx="6037550" cy="369332"/>
          </a:xfrm>
          <a:prstGeom prst="rect">
            <a:avLst/>
          </a:prstGeom>
        </p:spPr>
        <p:txBody>
          <a:bodyPr wrap="none">
            <a:spAutoFit/>
          </a:bodyPr>
          <a:lstStyle/>
          <a:p>
            <a:r>
              <a:rPr lang="en-US" dirty="0">
                <a:latin typeface="+mj-lt"/>
                <a:ea typeface="Calibri" panose="020F0502020204030204" pitchFamily="34" charset="0"/>
              </a:rPr>
              <a:t>Unemployment rate (%) in each school district’s county in 2009</a:t>
            </a:r>
          </a:p>
        </p:txBody>
      </p:sp>
      <p:cxnSp>
        <p:nvCxnSpPr>
          <p:cNvPr id="7" name="Straight Connector 6"/>
          <p:cNvCxnSpPr/>
          <p:nvPr/>
        </p:nvCxnSpPr>
        <p:spPr>
          <a:xfrm>
            <a:off x="4930324" y="2385841"/>
            <a:ext cx="0" cy="293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7644" y="2401611"/>
            <a:ext cx="0" cy="293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43683" y="2204962"/>
            <a:ext cx="782587" cy="307777"/>
          </a:xfrm>
          <a:prstGeom prst="rect">
            <a:avLst/>
          </a:prstGeom>
        </p:spPr>
        <p:txBody>
          <a:bodyPr wrap="none">
            <a:spAutoFit/>
          </a:bodyPr>
          <a:lstStyle/>
          <a:p>
            <a:r>
              <a:rPr lang="en-US" sz="1400" dirty="0">
                <a:latin typeface="+mj-lt"/>
                <a:ea typeface="Calibri" panose="020F0502020204030204" pitchFamily="34" charset="0"/>
              </a:rPr>
              <a:t>Model 1</a:t>
            </a:r>
          </a:p>
        </p:txBody>
      </p:sp>
      <p:sp>
        <p:nvSpPr>
          <p:cNvPr id="14" name="Rectangle 13"/>
          <p:cNvSpPr/>
          <p:nvPr/>
        </p:nvSpPr>
        <p:spPr>
          <a:xfrm>
            <a:off x="5551304" y="2210219"/>
            <a:ext cx="782587" cy="307777"/>
          </a:xfrm>
          <a:prstGeom prst="rect">
            <a:avLst/>
          </a:prstGeom>
        </p:spPr>
        <p:txBody>
          <a:bodyPr wrap="none">
            <a:spAutoFit/>
          </a:bodyPr>
          <a:lstStyle/>
          <a:p>
            <a:r>
              <a:rPr lang="en-US" sz="1400" dirty="0">
                <a:latin typeface="+mj-lt"/>
                <a:ea typeface="Calibri" panose="020F0502020204030204" pitchFamily="34" charset="0"/>
              </a:rPr>
              <a:t>Model 2</a:t>
            </a:r>
          </a:p>
        </p:txBody>
      </p:sp>
      <p:sp>
        <p:nvSpPr>
          <p:cNvPr id="15" name="Rectangle 14"/>
          <p:cNvSpPr/>
          <p:nvPr/>
        </p:nvSpPr>
        <p:spPr>
          <a:xfrm>
            <a:off x="7485200" y="2210220"/>
            <a:ext cx="782587" cy="307777"/>
          </a:xfrm>
          <a:prstGeom prst="rect">
            <a:avLst/>
          </a:prstGeom>
        </p:spPr>
        <p:txBody>
          <a:bodyPr wrap="none">
            <a:spAutoFit/>
          </a:bodyPr>
          <a:lstStyle/>
          <a:p>
            <a:r>
              <a:rPr lang="en-US" sz="1400" dirty="0">
                <a:latin typeface="+mj-lt"/>
                <a:ea typeface="Calibri" panose="020F0502020204030204" pitchFamily="34" charset="0"/>
              </a:rPr>
              <a:t>Model 3</a:t>
            </a:r>
          </a:p>
        </p:txBody>
      </p:sp>
    </p:spTree>
    <p:extLst>
      <p:ext uri="{BB962C8B-B14F-4D97-AF65-F5344CB8AC3E}">
        <p14:creationId xmlns:p14="http://schemas.microsoft.com/office/powerpoint/2010/main" val="119755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a:t>
            </a:fld>
            <a:endParaRPr lang="en-US" sz="1200" dirty="0">
              <a:latin typeface="Yanone Kaffeesatz" panose="00000500000000000000" pitchFamily="2" charset="0"/>
            </a:endParaRPr>
          </a:p>
        </p:txBody>
      </p:sp>
      <p:sp>
        <p:nvSpPr>
          <p:cNvPr id="7" name="Rectangle 6"/>
          <p:cNvSpPr/>
          <p:nvPr/>
        </p:nvSpPr>
        <p:spPr>
          <a:xfrm>
            <a:off x="7680110" y="1555040"/>
            <a:ext cx="3884972" cy="4247317"/>
          </a:xfrm>
          <a:prstGeom prst="rect">
            <a:avLst/>
          </a:prstGeom>
        </p:spPr>
        <p:txBody>
          <a:bodyPr wrap="square">
            <a:spAutoFit/>
          </a:bodyPr>
          <a:lstStyle/>
          <a:p>
            <a:r>
              <a:rPr lang="en-US" dirty="0">
                <a:latin typeface="+mj-lt"/>
                <a:ea typeface="Times New Roman" panose="02020603050405020304" pitchFamily="18" charset="0"/>
              </a:rPr>
              <a:t>“Both the federal government and communities have invested heavily in permanent supportive housing (PSH) over the last decade. The PSH inventory grew 88 percent between 2007 and 2017, and the inventory dedicated to people with chronic patterns of homelessness grew 294 percent (and 34% just since 2016).” </a:t>
            </a:r>
          </a:p>
          <a:p>
            <a:endParaRPr lang="en-US" dirty="0">
              <a:latin typeface="+mj-lt"/>
              <a:ea typeface="Times New Roman" panose="02020603050405020304" pitchFamily="18" charset="0"/>
            </a:endParaRPr>
          </a:p>
          <a:p>
            <a:r>
              <a:rPr lang="en-US" dirty="0">
                <a:latin typeface="+mj-lt"/>
                <a:ea typeface="Times New Roman" panose="02020603050405020304" pitchFamily="18" charset="0"/>
              </a:rPr>
              <a:t>“The steady declines in the number of people experiencing homelessness in families with children can be attributed, in part, to federal and local investments in rapid rehousing programs.”</a:t>
            </a:r>
          </a:p>
        </p:txBody>
      </p:sp>
      <p:sp>
        <p:nvSpPr>
          <p:cNvPr id="8" name="Rectangle 7"/>
          <p:cNvSpPr/>
          <p:nvPr/>
        </p:nvSpPr>
        <p:spPr>
          <a:xfrm>
            <a:off x="1850809" y="5932091"/>
            <a:ext cx="5943601" cy="276999"/>
          </a:xfrm>
          <a:prstGeom prst="rect">
            <a:avLst/>
          </a:prstGeom>
        </p:spPr>
        <p:txBody>
          <a:bodyPr wrap="square">
            <a:spAutoFit/>
          </a:bodyPr>
          <a:lstStyle/>
          <a:p>
            <a:r>
              <a:rPr lang="en-US" sz="1200" dirty="0"/>
              <a:t>Source:  HUD, The 2018 Annual Homeless Assessment Report (AHAR) to Congress.</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pic>
        <p:nvPicPr>
          <p:cNvPr id="3" name="Picture 2">
            <a:extLst>
              <a:ext uri="{FF2B5EF4-FFF2-40B4-BE49-F238E27FC236}">
                <a16:creationId xmlns:a16="http://schemas.microsoft.com/office/drawing/2014/main" id="{F26F3382-7D08-4C78-95A9-D277728CA86B}"/>
              </a:ext>
            </a:extLst>
          </p:cNvPr>
          <p:cNvPicPr>
            <a:picLocks noChangeAspect="1"/>
          </p:cNvPicPr>
          <p:nvPr/>
        </p:nvPicPr>
        <p:blipFill>
          <a:blip r:embed="rId3"/>
          <a:stretch>
            <a:fillRect/>
          </a:stretch>
        </p:blipFill>
        <p:spPr>
          <a:xfrm>
            <a:off x="1582241" y="1381351"/>
            <a:ext cx="4641914" cy="4500091"/>
          </a:xfrm>
          <a:prstGeom prst="rect">
            <a:avLst/>
          </a:prstGeom>
        </p:spPr>
      </p:pic>
    </p:spTree>
    <p:extLst>
      <p:ext uri="{BB962C8B-B14F-4D97-AF65-F5344CB8AC3E}">
        <p14:creationId xmlns:p14="http://schemas.microsoft.com/office/powerpoint/2010/main" val="40079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HPRP ALLOCATION</a:t>
            </a:r>
            <a:endParaRPr lang="en-US" dirty="0"/>
          </a:p>
        </p:txBody>
      </p:sp>
      <p:sp>
        <p:nvSpPr>
          <p:cNvPr id="3" name="Content Placeholder 2"/>
          <p:cNvSpPr>
            <a:spLocks noGrp="1"/>
          </p:cNvSpPr>
          <p:nvPr>
            <p:ph idx="1"/>
          </p:nvPr>
        </p:nvSpPr>
        <p:spPr>
          <a:xfrm>
            <a:off x="1850809" y="1004257"/>
            <a:ext cx="8512393" cy="4986325"/>
          </a:xfrm>
        </p:spPr>
        <p:txBody>
          <a:bodyPr>
            <a:normAutofit/>
          </a:bodyPr>
          <a:lstStyle/>
          <a:p>
            <a:pPr marL="0" indent="0">
              <a:buNone/>
            </a:pPr>
            <a:r>
              <a:rPr lang="en-US" sz="2300" dirty="0">
                <a:latin typeface="+mj-lt"/>
              </a:rPr>
              <a:t>As a consequence, the money did not always target the places in most need.</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20</a:t>
            </a:fld>
            <a:endParaRPr lang="en-US" sz="1200" dirty="0">
              <a:latin typeface="Yanone Kaffeesatz" panose="00000500000000000000" pitchFamily="2" charset="0"/>
            </a:endParaRPr>
          </a:p>
        </p:txBody>
      </p:sp>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graphicFrame>
        <p:nvGraphicFramePr>
          <p:cNvPr id="11" name="Chart 10"/>
          <p:cNvGraphicFramePr>
            <a:graphicFrameLocks/>
          </p:cNvGraphicFramePr>
          <p:nvPr>
            <p:extLst>
              <p:ext uri="{D42A27DB-BD31-4B8C-83A1-F6EECF244321}">
                <p14:modId xmlns:p14="http://schemas.microsoft.com/office/powerpoint/2010/main" val="568342618"/>
              </p:ext>
            </p:extLst>
          </p:nvPr>
        </p:nvGraphicFramePr>
        <p:xfrm>
          <a:off x="2811026" y="1879711"/>
          <a:ext cx="6591957" cy="429375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3560712" y="1815236"/>
            <a:ext cx="5902963" cy="369332"/>
          </a:xfrm>
          <a:prstGeom prst="rect">
            <a:avLst/>
          </a:prstGeom>
        </p:spPr>
        <p:txBody>
          <a:bodyPr wrap="none">
            <a:spAutoFit/>
          </a:bodyPr>
          <a:lstStyle/>
          <a:p>
            <a:r>
              <a:rPr lang="en-US" dirty="0">
                <a:latin typeface="+mj-lt"/>
                <a:ea typeface="Calibri" panose="020F0502020204030204" pitchFamily="34" charset="0"/>
              </a:rPr>
              <a:t>Students’ Homeless rate (%) in each school district in 2008-09</a:t>
            </a:r>
          </a:p>
        </p:txBody>
      </p:sp>
      <p:cxnSp>
        <p:nvCxnSpPr>
          <p:cNvPr id="9" name="Straight Connector 8"/>
          <p:cNvCxnSpPr/>
          <p:nvPr/>
        </p:nvCxnSpPr>
        <p:spPr>
          <a:xfrm>
            <a:off x="4930324" y="2385841"/>
            <a:ext cx="0" cy="293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37644" y="2401611"/>
            <a:ext cx="0" cy="293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27763" y="2141902"/>
            <a:ext cx="782587" cy="307777"/>
          </a:xfrm>
          <a:prstGeom prst="rect">
            <a:avLst/>
          </a:prstGeom>
        </p:spPr>
        <p:txBody>
          <a:bodyPr wrap="none">
            <a:spAutoFit/>
          </a:bodyPr>
          <a:lstStyle/>
          <a:p>
            <a:r>
              <a:rPr lang="en-US" sz="1400" dirty="0">
                <a:latin typeface="+mj-lt"/>
                <a:ea typeface="Calibri" panose="020F0502020204030204" pitchFamily="34" charset="0"/>
              </a:rPr>
              <a:t>Model 1</a:t>
            </a:r>
          </a:p>
        </p:txBody>
      </p:sp>
      <p:sp>
        <p:nvSpPr>
          <p:cNvPr id="14" name="Rectangle 13"/>
          <p:cNvSpPr/>
          <p:nvPr/>
        </p:nvSpPr>
        <p:spPr>
          <a:xfrm>
            <a:off x="5698444" y="2136649"/>
            <a:ext cx="782587" cy="307777"/>
          </a:xfrm>
          <a:prstGeom prst="rect">
            <a:avLst/>
          </a:prstGeom>
        </p:spPr>
        <p:txBody>
          <a:bodyPr wrap="none">
            <a:spAutoFit/>
          </a:bodyPr>
          <a:lstStyle/>
          <a:p>
            <a:r>
              <a:rPr lang="en-US" sz="1400" dirty="0">
                <a:latin typeface="+mj-lt"/>
                <a:ea typeface="Calibri" panose="020F0502020204030204" pitchFamily="34" charset="0"/>
              </a:rPr>
              <a:t>Model 2</a:t>
            </a:r>
          </a:p>
        </p:txBody>
      </p:sp>
      <p:sp>
        <p:nvSpPr>
          <p:cNvPr id="15" name="Rectangle 14"/>
          <p:cNvSpPr/>
          <p:nvPr/>
        </p:nvSpPr>
        <p:spPr>
          <a:xfrm>
            <a:off x="7579790" y="2136650"/>
            <a:ext cx="782587" cy="307777"/>
          </a:xfrm>
          <a:prstGeom prst="rect">
            <a:avLst/>
          </a:prstGeom>
        </p:spPr>
        <p:txBody>
          <a:bodyPr wrap="none">
            <a:spAutoFit/>
          </a:bodyPr>
          <a:lstStyle/>
          <a:p>
            <a:r>
              <a:rPr lang="en-US" sz="1400" dirty="0">
                <a:latin typeface="+mj-lt"/>
                <a:ea typeface="Calibri" panose="020F0502020204030204" pitchFamily="34" charset="0"/>
              </a:rPr>
              <a:t>Model 3</a:t>
            </a:r>
          </a:p>
        </p:txBody>
      </p:sp>
    </p:spTree>
    <p:extLst>
      <p:ext uri="{BB962C8B-B14F-4D97-AF65-F5344CB8AC3E}">
        <p14:creationId xmlns:p14="http://schemas.microsoft.com/office/powerpoint/2010/main" val="243505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HPRP ALLOCATION</a:t>
            </a:r>
            <a:endParaRPr lang="en-US" dirty="0"/>
          </a:p>
        </p:txBody>
      </p:sp>
      <p:sp>
        <p:nvSpPr>
          <p:cNvPr id="3" name="Content Placeholder 2"/>
          <p:cNvSpPr>
            <a:spLocks noGrp="1"/>
          </p:cNvSpPr>
          <p:nvPr>
            <p:ph idx="1"/>
          </p:nvPr>
        </p:nvSpPr>
        <p:spPr>
          <a:xfrm>
            <a:off x="1850809" y="1004257"/>
            <a:ext cx="8512393" cy="4986325"/>
          </a:xfrm>
        </p:spPr>
        <p:txBody>
          <a:bodyPr>
            <a:normAutofit/>
          </a:bodyPr>
          <a:lstStyle/>
          <a:p>
            <a:pPr marL="0" indent="0">
              <a:buNone/>
            </a:pPr>
            <a:r>
              <a:rPr lang="en-US" sz="2300" dirty="0">
                <a:latin typeface="+mj-lt"/>
              </a:rPr>
              <a:t>The funds did target larger communities. </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21</a:t>
            </a:fld>
            <a:endParaRPr lang="en-US" sz="1200" dirty="0">
              <a:latin typeface="Yanone Kaffeesatz" panose="00000500000000000000" pitchFamily="2" charset="0"/>
            </a:endParaRPr>
          </a:p>
        </p:txBody>
      </p:sp>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graphicFrame>
        <p:nvGraphicFramePr>
          <p:cNvPr id="9" name="Chart 8"/>
          <p:cNvGraphicFramePr>
            <a:graphicFrameLocks/>
          </p:cNvGraphicFramePr>
          <p:nvPr>
            <p:extLst>
              <p:ext uri="{D42A27DB-BD31-4B8C-83A1-F6EECF244321}">
                <p14:modId xmlns:p14="http://schemas.microsoft.com/office/powerpoint/2010/main" val="3188245315"/>
              </p:ext>
            </p:extLst>
          </p:nvPr>
        </p:nvGraphicFramePr>
        <p:xfrm>
          <a:off x="2942898" y="2256560"/>
          <a:ext cx="6030164" cy="395451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722875" y="1807570"/>
            <a:ext cx="7006983" cy="369332"/>
          </a:xfrm>
          <a:prstGeom prst="rect">
            <a:avLst/>
          </a:prstGeom>
        </p:spPr>
        <p:txBody>
          <a:bodyPr wrap="none">
            <a:spAutoFit/>
          </a:bodyPr>
          <a:lstStyle/>
          <a:p>
            <a:r>
              <a:rPr lang="en-US" dirty="0">
                <a:latin typeface="+mj-lt"/>
                <a:ea typeface="Calibri" panose="020F0502020204030204" pitchFamily="34" charset="0"/>
              </a:rPr>
              <a:t>Average number of students in each school district in school year 2008-09</a:t>
            </a:r>
          </a:p>
        </p:txBody>
      </p:sp>
      <p:cxnSp>
        <p:nvCxnSpPr>
          <p:cNvPr id="11" name="Straight Connector 10"/>
          <p:cNvCxnSpPr/>
          <p:nvPr/>
        </p:nvCxnSpPr>
        <p:spPr>
          <a:xfrm>
            <a:off x="4971393" y="2481206"/>
            <a:ext cx="43004" cy="2668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2491719"/>
            <a:ext cx="16724" cy="2663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43373" y="2204962"/>
            <a:ext cx="782587" cy="307777"/>
          </a:xfrm>
          <a:prstGeom prst="rect">
            <a:avLst/>
          </a:prstGeom>
        </p:spPr>
        <p:txBody>
          <a:bodyPr wrap="none">
            <a:spAutoFit/>
          </a:bodyPr>
          <a:lstStyle/>
          <a:p>
            <a:r>
              <a:rPr lang="en-US" sz="1400" dirty="0">
                <a:latin typeface="+mj-lt"/>
                <a:ea typeface="Calibri" panose="020F0502020204030204" pitchFamily="34" charset="0"/>
              </a:rPr>
              <a:t>Model 1</a:t>
            </a:r>
          </a:p>
        </p:txBody>
      </p:sp>
      <p:sp>
        <p:nvSpPr>
          <p:cNvPr id="14" name="Rectangle 13"/>
          <p:cNvSpPr/>
          <p:nvPr/>
        </p:nvSpPr>
        <p:spPr>
          <a:xfrm>
            <a:off x="5835074" y="2210219"/>
            <a:ext cx="782587" cy="307777"/>
          </a:xfrm>
          <a:prstGeom prst="rect">
            <a:avLst/>
          </a:prstGeom>
        </p:spPr>
        <p:txBody>
          <a:bodyPr wrap="none">
            <a:spAutoFit/>
          </a:bodyPr>
          <a:lstStyle/>
          <a:p>
            <a:r>
              <a:rPr lang="en-US" sz="1400" dirty="0">
                <a:latin typeface="+mj-lt"/>
                <a:ea typeface="Calibri" panose="020F0502020204030204" pitchFamily="34" charset="0"/>
              </a:rPr>
              <a:t>Model 2</a:t>
            </a:r>
          </a:p>
        </p:txBody>
      </p:sp>
      <p:sp>
        <p:nvSpPr>
          <p:cNvPr id="15" name="Rectangle 14"/>
          <p:cNvSpPr/>
          <p:nvPr/>
        </p:nvSpPr>
        <p:spPr>
          <a:xfrm>
            <a:off x="7663870" y="2210220"/>
            <a:ext cx="782587" cy="307777"/>
          </a:xfrm>
          <a:prstGeom prst="rect">
            <a:avLst/>
          </a:prstGeom>
        </p:spPr>
        <p:txBody>
          <a:bodyPr wrap="none">
            <a:spAutoFit/>
          </a:bodyPr>
          <a:lstStyle/>
          <a:p>
            <a:r>
              <a:rPr lang="en-US" sz="1400" dirty="0">
                <a:latin typeface="+mj-lt"/>
                <a:ea typeface="Calibri" panose="020F0502020204030204" pitchFamily="34" charset="0"/>
              </a:rPr>
              <a:t>Model 3</a:t>
            </a:r>
          </a:p>
        </p:txBody>
      </p:sp>
    </p:spTree>
    <p:extLst>
      <p:ext uri="{BB962C8B-B14F-4D97-AF65-F5344CB8AC3E}">
        <p14:creationId xmlns:p14="http://schemas.microsoft.com/office/powerpoint/2010/main" val="222875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22</a:t>
            </a:fld>
            <a:endParaRPr lang="en-US" sz="1200" dirty="0">
              <a:latin typeface="Yanone Kaffeesatz" panose="00000500000000000000" pitchFamily="2" charset="0"/>
            </a:endParaRPr>
          </a:p>
        </p:txBody>
      </p:sp>
      <mc:AlternateContent xmlns:mc="http://schemas.openxmlformats.org/markup-compatibility/2006" xmlns:a14="http://schemas.microsoft.com/office/drawing/2010/main">
        <mc:Choice Requires="a14">
          <p:sp>
            <p:nvSpPr>
              <p:cNvPr id="8" name="Rectangle 7"/>
              <p:cNvSpPr/>
              <p:nvPr/>
            </p:nvSpPr>
            <p:spPr>
              <a:xfrm>
                <a:off x="2465633" y="1253178"/>
                <a:ext cx="6192688" cy="726609"/>
              </a:xfrm>
              <a:prstGeom prst="rect">
                <a:avLst/>
              </a:prstGeom>
            </p:spPr>
            <p:txBody>
              <a:bodyPr wrap="square">
                <a:spAutoFit/>
              </a:bodyPr>
              <a:lstStyle/>
              <a:p>
                <a:pPr indent="457200">
                  <a:lnSpc>
                    <a:spcPct val="200000"/>
                  </a:lnSpc>
                </a:pPr>
                <a14:m>
                  <m:oMath xmlns:m="http://schemas.openxmlformats.org/officeDocument/2006/math">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𝑌</m:t>
                        </m:r>
                      </m:e>
                      <m:sub>
                        <m:r>
                          <a:rPr lang="en-US" sz="2400" i="1">
                            <a:latin typeface="Cambria Math" panose="02040503050406030204" pitchFamily="18" charset="0"/>
                            <a:ea typeface="Calibri" panose="020F0502020204030204" pitchFamily="34" charset="0"/>
                            <a:cs typeface="Times New Roman" panose="02020603050405020304" pitchFamily="18" charset="0"/>
                          </a:rPr>
                          <m:t>𝑖𝑡</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𝐻𝑃𝑅𝑃</m:t>
                        </m:r>
                      </m:e>
                      <m:sub>
                        <m:r>
                          <a:rPr lang="en-US" sz="2400" i="1">
                            <a:latin typeface="Cambria Math" panose="02040503050406030204" pitchFamily="18" charset="0"/>
                            <a:ea typeface="SimSun" panose="02010600030101010101" pitchFamily="2" charset="-122"/>
                            <a:cs typeface="Times New Roman" panose="02020603050405020304" pitchFamily="18" charset="0"/>
                          </a:rPr>
                          <m:t>𝑖𝑡</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𝐶</m:t>
                        </m:r>
                      </m:e>
                      <m:sub>
                        <m:r>
                          <a:rPr lang="en-US" sz="2400" i="1">
                            <a:latin typeface="Cambria Math" panose="02040503050406030204" pitchFamily="18" charset="0"/>
                            <a:ea typeface="SimSun" panose="02010600030101010101" pitchFamily="2" charset="-122"/>
                            <a:cs typeface="Times New Roman" panose="02020603050405020304" pitchFamily="18" charset="0"/>
                          </a:rPr>
                          <m:t>𝑖𝑡</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𝜗</m:t>
                        </m:r>
                      </m:e>
                      <m:sub>
                        <m:r>
                          <a:rPr lang="en-US" sz="2400" i="1">
                            <a:latin typeface="Cambria Math" panose="02040503050406030204" pitchFamily="18" charset="0"/>
                            <a:ea typeface="SimSun" panose="02010600030101010101" pitchFamily="2" charset="-122"/>
                            <a:cs typeface="Times New Roman" panose="02020603050405020304" pitchFamily="18" charset="0"/>
                          </a:rPr>
                          <m:t>𝑡</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𝜀</m:t>
                        </m:r>
                      </m:e>
                      <m:sub>
                        <m:r>
                          <a:rPr lang="en-US" sz="2400" i="1">
                            <a:latin typeface="Cambria Math" panose="02040503050406030204" pitchFamily="18" charset="0"/>
                            <a:ea typeface="SimSun" panose="02010600030101010101" pitchFamily="2" charset="-122"/>
                            <a:cs typeface="Times New Roman" panose="02020603050405020304" pitchFamily="18" charset="0"/>
                          </a:rPr>
                          <m:t>𝑑𝑡</m:t>
                        </m:r>
                      </m:sub>
                    </m:sSub>
                  </m:oMath>
                </a14:m>
                <a:r>
                  <a:rPr lang="en-US" sz="2400" dirty="0">
                    <a:latin typeface="+mj-lt"/>
                    <a:ea typeface="SimSun" panose="02010600030101010101" pitchFamily="2" charset="-122"/>
                    <a:cs typeface="Times New Roman" panose="02020603050405020304" pitchFamily="18" charset="0"/>
                  </a:rPr>
                  <a:t>                     </a:t>
                </a:r>
                <a:endParaRPr lang="en-US" sz="2400" dirty="0">
                  <a:latin typeface="+mj-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65633" y="1253178"/>
                <a:ext cx="6192688" cy="726609"/>
              </a:xfrm>
              <a:prstGeom prst="rect">
                <a:avLst/>
              </a:prstGeom>
              <a:blipFill>
                <a:blip r:embed="rId3"/>
                <a:stretch>
                  <a:fillRect b="-10924"/>
                </a:stretch>
              </a:blipFill>
            </p:spPr>
            <p:txBody>
              <a:bodyPr/>
              <a:lstStyle/>
              <a:p>
                <a:r>
                  <a:rPr lang="en-US">
                    <a:noFill/>
                  </a:rPr>
                  <a:t> </a:t>
                </a:r>
              </a:p>
            </p:txBody>
          </p:sp>
        </mc:Fallback>
      </mc:AlternateContent>
      <p:sp>
        <p:nvSpPr>
          <p:cNvPr id="9" name="Rectangle 8"/>
          <p:cNvSpPr/>
          <p:nvPr/>
        </p:nvSpPr>
        <p:spPr>
          <a:xfrm>
            <a:off x="1850806" y="2252337"/>
            <a:ext cx="8352928" cy="4093428"/>
          </a:xfrm>
          <a:prstGeom prst="rect">
            <a:avLst/>
          </a:prstGeom>
        </p:spPr>
        <p:txBody>
          <a:bodyPr wrap="square">
            <a:spAutoFit/>
          </a:bodyPr>
          <a:lstStyle/>
          <a:p>
            <a:r>
              <a:rPr lang="en-US" sz="2000" dirty="0">
                <a:latin typeface="+mj-lt"/>
                <a:ea typeface="Calibri" panose="020F0502020204030204" pitchFamily="34" charset="0"/>
              </a:rPr>
              <a:t>for district </a:t>
            </a:r>
            <a:r>
              <a:rPr lang="en-US" sz="2000" dirty="0" err="1">
                <a:latin typeface="+mj-lt"/>
                <a:ea typeface="Calibri" panose="020F0502020204030204" pitchFamily="34" charset="0"/>
              </a:rPr>
              <a:t>i</a:t>
            </a:r>
            <a:r>
              <a:rPr lang="en-US" sz="2000" dirty="0">
                <a:latin typeface="+mj-lt"/>
                <a:ea typeface="Calibri" panose="020F0502020204030204" pitchFamily="34" charset="0"/>
              </a:rPr>
              <a:t>, and school year t.</a:t>
            </a:r>
          </a:p>
          <a:p>
            <a:r>
              <a:rPr lang="en-US" sz="2000" dirty="0">
                <a:latin typeface="+mj-lt"/>
                <a:ea typeface="Calibri" panose="020F0502020204030204" pitchFamily="34" charset="0"/>
              </a:rPr>
              <a:t>School years 2005-2006 to 2013-2014.</a:t>
            </a:r>
          </a:p>
          <a:p>
            <a:r>
              <a:rPr lang="en-US" sz="2000" dirty="0">
                <a:latin typeface="+mj-lt"/>
                <a:ea typeface="Calibri" panose="020F0502020204030204" pitchFamily="34" charset="0"/>
              </a:rPr>
              <a:t>𝑌</a:t>
            </a:r>
            <a:r>
              <a:rPr lang="en-US" sz="2000" baseline="-25000" dirty="0">
                <a:latin typeface="+mj-lt"/>
                <a:ea typeface="Calibri" panose="020F0502020204030204" pitchFamily="34" charset="0"/>
              </a:rPr>
              <a:t>it</a:t>
            </a:r>
            <a:r>
              <a:rPr lang="en-US" sz="2000" dirty="0">
                <a:latin typeface="+mj-lt"/>
                <a:ea typeface="Calibri" panose="020F0502020204030204" pitchFamily="34" charset="0"/>
              </a:rPr>
              <a:t>: the percentage of students counted as homeless in district </a:t>
            </a:r>
            <a:r>
              <a:rPr lang="en-US" sz="2000" dirty="0" err="1">
                <a:latin typeface="+mj-lt"/>
                <a:ea typeface="Calibri" panose="020F0502020204030204" pitchFamily="34" charset="0"/>
              </a:rPr>
              <a:t>i</a:t>
            </a:r>
            <a:r>
              <a:rPr lang="en-US" sz="2000" dirty="0">
                <a:latin typeface="+mj-lt"/>
                <a:ea typeface="Calibri" panose="020F0502020204030204" pitchFamily="34" charset="0"/>
              </a:rPr>
              <a:t>.</a:t>
            </a:r>
          </a:p>
          <a:p>
            <a:r>
              <a:rPr lang="en-US" sz="2000" dirty="0" err="1">
                <a:latin typeface="+mj-lt"/>
                <a:ea typeface="Calibri" panose="020F0502020204030204" pitchFamily="34" charset="0"/>
              </a:rPr>
              <a:t>HPRP</a:t>
            </a:r>
            <a:r>
              <a:rPr lang="en-US" sz="2000" baseline="-25000" dirty="0" err="1">
                <a:latin typeface="+mj-lt"/>
                <a:ea typeface="Calibri" panose="020F0502020204030204" pitchFamily="34" charset="0"/>
              </a:rPr>
              <a:t>it</a:t>
            </a:r>
            <a:r>
              <a:rPr lang="en-US" sz="2000" dirty="0">
                <a:latin typeface="+mj-lt"/>
                <a:ea typeface="Calibri" panose="020F0502020204030204" pitchFamily="34" charset="0"/>
              </a:rPr>
              <a:t>: </a:t>
            </a:r>
          </a:p>
          <a:p>
            <a:pPr marL="342900" indent="-342900">
              <a:buFont typeface="Arial" panose="020B0604020202020204" pitchFamily="34" charset="0"/>
              <a:buChar char="•"/>
            </a:pPr>
            <a:r>
              <a:rPr lang="en-US" sz="2000" dirty="0">
                <a:latin typeface="+mj-lt"/>
                <a:ea typeface="Calibri" panose="020F0502020204030204" pitchFamily="34" charset="0"/>
              </a:rPr>
              <a:t>Dummy for districts with an HPRP provider in the county.</a:t>
            </a:r>
          </a:p>
          <a:p>
            <a:pPr marL="342900" indent="-342900">
              <a:buFont typeface="Arial" panose="020B0604020202020204" pitchFamily="34" charset="0"/>
              <a:buChar char="•"/>
            </a:pPr>
            <a:r>
              <a:rPr lang="en-US" sz="2000" dirty="0">
                <a:latin typeface="+mj-lt"/>
                <a:ea typeface="Calibri" panose="020F0502020204030204" pitchFamily="34" charset="0"/>
              </a:rPr>
              <a:t>Dummy for districts within 10 miles of an HPRP provider.</a:t>
            </a:r>
          </a:p>
          <a:p>
            <a:pPr marL="342900" indent="-342900">
              <a:buFont typeface="Arial" panose="020B0604020202020204" pitchFamily="34" charset="0"/>
              <a:buChar char="•"/>
            </a:pPr>
            <a:r>
              <a:rPr lang="en-US" sz="2000" dirty="0">
                <a:latin typeface="+mj-lt"/>
                <a:ea typeface="Calibri" panose="020F0502020204030204" pitchFamily="34" charset="0"/>
              </a:rPr>
              <a:t>Dummy for districts within 20 miles of an HPRP provider.</a:t>
            </a:r>
          </a:p>
          <a:p>
            <a:pPr marL="342900" indent="-342900">
              <a:buFont typeface="Arial" panose="020B0604020202020204" pitchFamily="34" charset="0"/>
              <a:buChar char="•"/>
            </a:pPr>
            <a:endParaRPr lang="en-US" sz="2000" dirty="0">
              <a:latin typeface="+mj-lt"/>
              <a:ea typeface="Calibri" panose="020F0502020204030204" pitchFamily="34" charset="0"/>
            </a:endParaRPr>
          </a:p>
          <a:p>
            <a:r>
              <a:rPr lang="en-US" sz="2000" dirty="0">
                <a:latin typeface="+mj-lt"/>
                <a:ea typeface="Calibri" panose="020F0502020204030204" pitchFamily="34" charset="0"/>
              </a:rPr>
              <a:t>District fixed effects (α) and School year fixed effects (ϑ). </a:t>
            </a:r>
          </a:p>
          <a:p>
            <a:endParaRPr lang="en-US" sz="2000" dirty="0">
              <a:latin typeface="+mj-lt"/>
              <a:ea typeface="Calibri" panose="020F0502020204030204" pitchFamily="34" charset="0"/>
            </a:endParaRPr>
          </a:p>
          <a:p>
            <a:r>
              <a:rPr lang="en-US" sz="2000" dirty="0" err="1">
                <a:latin typeface="+mj-lt"/>
                <a:ea typeface="Calibri" panose="020F0502020204030204" pitchFamily="34" charset="0"/>
              </a:rPr>
              <a:t>C</a:t>
            </a:r>
            <a:r>
              <a:rPr lang="en-US" sz="2000" baseline="-25000" dirty="0" err="1">
                <a:latin typeface="+mj-lt"/>
                <a:ea typeface="Calibri" panose="020F0502020204030204" pitchFamily="34" charset="0"/>
              </a:rPr>
              <a:t>it</a:t>
            </a:r>
            <a:r>
              <a:rPr lang="en-US" sz="2000" baseline="-25000" dirty="0">
                <a:latin typeface="+mj-lt"/>
                <a:ea typeface="Calibri" panose="020F0502020204030204" pitchFamily="34" charset="0"/>
              </a:rPr>
              <a:t> </a:t>
            </a:r>
            <a:r>
              <a:rPr lang="en-US" sz="2000" dirty="0">
                <a:latin typeface="+mj-lt"/>
                <a:ea typeface="Calibri" panose="020F0502020204030204" pitchFamily="34" charset="0"/>
              </a:rPr>
              <a:t>is a vector of time-variant district-level controls: Neighborhood Stabilization Fund, TANF Emergency, Unemployment rate, Rent Costs, Students in Free Lunch, Non-white Students, Households Renting (%). </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76832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23</a:t>
            </a:fld>
            <a:endParaRPr lang="en-US" sz="1200" dirty="0">
              <a:latin typeface="Yanone Kaffeesatz" panose="00000500000000000000" pitchFamily="2" charset="0"/>
            </a:endParaRPr>
          </a:p>
        </p:txBody>
      </p:sp>
      <p:sp>
        <p:nvSpPr>
          <p:cNvPr id="7" name="Content Placeholder 2"/>
          <p:cNvSpPr txBox="1">
            <a:spLocks/>
          </p:cNvSpPr>
          <p:nvPr/>
        </p:nvSpPr>
        <p:spPr>
          <a:xfrm>
            <a:off x="1850806" y="1006167"/>
            <a:ext cx="7886700" cy="36081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latin typeface="Yanone Kaffeesatz" panose="00000500000000000000" pitchFamily="2" charset="0"/>
                <a:ea typeface="Open Sans Condensed Light" panose="020B0306030504020204" pitchFamily="34" charset="0"/>
                <a:cs typeface="Open Sans Condensed Light" panose="020B0306030504020204" pitchFamily="34" charset="0"/>
              </a:rPr>
              <a:t>DESCRIPTIVE STATISTICS</a:t>
            </a:r>
          </a:p>
        </p:txBody>
      </p:sp>
      <p:pic>
        <p:nvPicPr>
          <p:cNvPr id="8" name="Picture 7"/>
          <p:cNvPicPr>
            <a:picLocks noChangeAspect="1"/>
          </p:cNvPicPr>
          <p:nvPr/>
        </p:nvPicPr>
        <p:blipFill>
          <a:blip r:embed="rId3"/>
          <a:stretch>
            <a:fillRect/>
          </a:stretch>
        </p:blipFill>
        <p:spPr>
          <a:xfrm>
            <a:off x="1947606" y="1984977"/>
            <a:ext cx="8070168" cy="4285194"/>
          </a:xfrm>
          <a:prstGeom prst="rect">
            <a:avLst/>
          </a:prstGeom>
        </p:spPr>
      </p:pic>
      <p:sp>
        <p:nvSpPr>
          <p:cNvPr id="9" name="Rectangle 8"/>
          <p:cNvSpPr/>
          <p:nvPr/>
        </p:nvSpPr>
        <p:spPr>
          <a:xfrm>
            <a:off x="1850806" y="1524432"/>
            <a:ext cx="3779176" cy="369332"/>
          </a:xfrm>
          <a:prstGeom prst="rect">
            <a:avLst/>
          </a:prstGeom>
        </p:spPr>
        <p:txBody>
          <a:bodyPr wrap="none">
            <a:spAutoFit/>
          </a:bodyPr>
          <a:lstStyle/>
          <a:p>
            <a:r>
              <a:rPr lang="en-US" dirty="0">
                <a:latin typeface="+mj-lt"/>
                <a:ea typeface="Calibri" panose="020F0502020204030204" pitchFamily="34" charset="0"/>
              </a:rPr>
              <a:t>School years 2005-2006 to 2013-2014.</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138570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52652" y="2065374"/>
            <a:ext cx="8042371" cy="3983200"/>
          </a:xfrm>
          <a:prstGeom prst="rect">
            <a:avLst/>
          </a:prstGeom>
        </p:spPr>
      </p:pic>
      <p:sp>
        <p:nvSpPr>
          <p:cNvPr id="2" name="Title 1"/>
          <p:cNvSpPr>
            <a:spLocks noGrp="1"/>
          </p:cNvSpPr>
          <p:nvPr>
            <p:ph type="title"/>
          </p:nvPr>
        </p:nvSpPr>
        <p:spPr>
          <a:xfrm>
            <a:off x="1850809" y="215122"/>
            <a:ext cx="8512393" cy="691317"/>
          </a:xfrm>
        </p:spPr>
        <p:txBody>
          <a:bodyPr>
            <a:normAutofit/>
          </a:bodyPr>
          <a:lstStyle/>
          <a:p>
            <a:r>
              <a:rPr lang="es-CL" dirty="0"/>
              <a:t>FALIFICATION TESTS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24</a:t>
            </a:fld>
            <a:endParaRPr lang="en-US" sz="1200" dirty="0">
              <a:latin typeface="Yanone Kaffeesatz" panose="00000500000000000000" pitchFamily="2" charset="0"/>
            </a:endParaRPr>
          </a:p>
        </p:txBody>
      </p:sp>
      <p:sp>
        <p:nvSpPr>
          <p:cNvPr id="9" name="Rectangle 8"/>
          <p:cNvSpPr/>
          <p:nvPr/>
        </p:nvSpPr>
        <p:spPr>
          <a:xfrm>
            <a:off x="1850806" y="1131962"/>
            <a:ext cx="8352928" cy="400110"/>
          </a:xfrm>
          <a:prstGeom prst="rect">
            <a:avLst/>
          </a:prstGeom>
        </p:spPr>
        <p:txBody>
          <a:bodyPr wrap="square">
            <a:spAutoFit/>
          </a:bodyPr>
          <a:lstStyle/>
          <a:p>
            <a:r>
              <a:rPr lang="en-US" sz="2000" dirty="0">
                <a:latin typeface="+mj-lt"/>
              </a:rPr>
              <a:t>Falsification Tests (Pre-Trend analysis)</a:t>
            </a:r>
            <a:endParaRPr lang="en-US" sz="2000" dirty="0">
              <a:latin typeface="+mj-lt"/>
              <a:ea typeface="Calibri" panose="020F0502020204030204" pitchFamily="34" charset="0"/>
            </a:endParaRPr>
          </a:p>
        </p:txBody>
      </p:sp>
      <p:sp>
        <p:nvSpPr>
          <p:cNvPr id="18" name="Rectangle 17"/>
          <p:cNvSpPr/>
          <p:nvPr/>
        </p:nvSpPr>
        <p:spPr>
          <a:xfrm>
            <a:off x="1958542" y="6048577"/>
            <a:ext cx="8274916"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Clustered Robust Standard Errors in parenthesis  *** p&lt;0.01, **p&lt;0.05, *p&lt;0.1 </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223313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DATA AND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25</a:t>
            </a:fld>
            <a:endParaRPr lang="en-US" sz="1200" dirty="0">
              <a:latin typeface="Yanone Kaffeesatz" panose="00000500000000000000" pitchFamily="2" charset="0"/>
            </a:endParaRPr>
          </a:p>
        </p:txBody>
      </p:sp>
      <p:sp>
        <p:nvSpPr>
          <p:cNvPr id="7" name="Content Placeholder 2"/>
          <p:cNvSpPr txBox="1">
            <a:spLocks/>
          </p:cNvSpPr>
          <p:nvPr/>
        </p:nvSpPr>
        <p:spPr>
          <a:xfrm>
            <a:off x="1850806" y="1006167"/>
            <a:ext cx="7886700" cy="36081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latin typeface="Yanone Kaffeesatz" panose="00000500000000000000" pitchFamily="2" charset="0"/>
                <a:ea typeface="Open Sans Condensed Light" panose="020B0306030504020204" pitchFamily="34" charset="0"/>
                <a:cs typeface="Open Sans Condensed Light" panose="020B0306030504020204" pitchFamily="34" charset="0"/>
              </a:rPr>
              <a:t>RESULTS</a:t>
            </a:r>
          </a:p>
        </p:txBody>
      </p:sp>
      <p:pic>
        <p:nvPicPr>
          <p:cNvPr id="9" name="Picture 8"/>
          <p:cNvPicPr>
            <a:picLocks noChangeAspect="1"/>
          </p:cNvPicPr>
          <p:nvPr/>
        </p:nvPicPr>
        <p:blipFill>
          <a:blip r:embed="rId3"/>
          <a:stretch>
            <a:fillRect/>
          </a:stretch>
        </p:blipFill>
        <p:spPr>
          <a:xfrm>
            <a:off x="1965602" y="1972182"/>
            <a:ext cx="8078348" cy="2847972"/>
          </a:xfrm>
          <a:prstGeom prst="rect">
            <a:avLst/>
          </a:prstGeom>
        </p:spPr>
      </p:pic>
      <p:pic>
        <p:nvPicPr>
          <p:cNvPr id="10" name="Picture 9"/>
          <p:cNvPicPr>
            <a:picLocks noChangeAspect="1"/>
          </p:cNvPicPr>
          <p:nvPr/>
        </p:nvPicPr>
        <p:blipFill>
          <a:blip r:embed="rId4"/>
          <a:stretch>
            <a:fillRect/>
          </a:stretch>
        </p:blipFill>
        <p:spPr>
          <a:xfrm>
            <a:off x="1964891" y="4476874"/>
            <a:ext cx="8102785" cy="1887796"/>
          </a:xfrm>
          <a:prstGeom prst="rect">
            <a:avLst/>
          </a:prstGeom>
        </p:spPr>
      </p:pic>
      <p:sp>
        <p:nvSpPr>
          <p:cNvPr id="11" name="Rectangle 10"/>
          <p:cNvSpPr/>
          <p:nvPr/>
        </p:nvSpPr>
        <p:spPr>
          <a:xfrm>
            <a:off x="1904532" y="1286474"/>
            <a:ext cx="8136904" cy="729430"/>
          </a:xfrm>
          <a:prstGeom prst="rect">
            <a:avLst/>
          </a:prstGeom>
        </p:spPr>
        <p:txBody>
          <a:bodyPr wrap="square">
            <a:spAutoFit/>
          </a:bodyPr>
          <a:lstStyle/>
          <a:p>
            <a:pPr>
              <a:lnSpc>
                <a:spcPct val="115000"/>
              </a:lnSpc>
            </a:pPr>
            <a:r>
              <a:rPr lang="en-US" dirty="0">
                <a:latin typeface="+mj-lt"/>
                <a:ea typeface="Calibri" panose="020F0502020204030204" pitchFamily="34" charset="0"/>
                <a:cs typeface="Times New Roman" panose="02020603050405020304" pitchFamily="18" charset="0"/>
              </a:rPr>
              <a:t>Dependent Variable: Percentage of Homeless Students in a School District. </a:t>
            </a:r>
          </a:p>
          <a:p>
            <a:pPr>
              <a:lnSpc>
                <a:spcPct val="115000"/>
              </a:lnSpc>
            </a:pPr>
            <a:r>
              <a:rPr lang="en-US" dirty="0">
                <a:latin typeface="+mj-lt"/>
                <a:ea typeface="Calibri" panose="020F0502020204030204" pitchFamily="34" charset="0"/>
                <a:cs typeface="Times New Roman" panose="02020603050405020304" pitchFamily="18" charset="0"/>
              </a:rPr>
              <a:t>School Years 2005-2006 to 2013-2014. </a:t>
            </a:r>
            <a:endParaRPr lang="en-US" sz="1600" dirty="0">
              <a:solidFill>
                <a:srgbClr val="FF0000"/>
              </a:solidFill>
              <a:latin typeface="+mj-lt"/>
              <a:ea typeface="Calibri" panose="020F0502020204030204" pitchFamily="34" charset="0"/>
              <a:cs typeface="Times New Roman" panose="02020603050405020304" pitchFamily="18" charset="0"/>
            </a:endParaRPr>
          </a:p>
        </p:txBody>
      </p:sp>
      <p:sp>
        <p:nvSpPr>
          <p:cNvPr id="12" name="Rectangle 11"/>
          <p:cNvSpPr/>
          <p:nvPr/>
        </p:nvSpPr>
        <p:spPr>
          <a:xfrm>
            <a:off x="1989962" y="5954694"/>
            <a:ext cx="8274916"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Clustered Robust Standard Errors in parenthesis  *** p&lt;0.01, **p&lt;0.05, *p&lt;0.1 </a:t>
            </a:r>
          </a:p>
        </p:txBody>
      </p:sp>
      <p:sp>
        <p:nvSpPr>
          <p:cNvPr id="13" name="Rectangle 12"/>
          <p:cNvSpPr/>
          <p:nvPr/>
        </p:nvSpPr>
        <p:spPr>
          <a:xfrm>
            <a:off x="1919536" y="4876809"/>
            <a:ext cx="8136904" cy="365869"/>
          </a:xfrm>
          <a:prstGeom prst="rect">
            <a:avLst/>
          </a:prstGeom>
        </p:spPr>
        <p:txBody>
          <a:bodyPr wrap="square">
            <a:spAutoFit/>
          </a:bodyPr>
          <a:lstStyle/>
          <a:p>
            <a:pPr>
              <a:lnSpc>
                <a:spcPct val="115000"/>
              </a:lnSpc>
            </a:pPr>
            <a:r>
              <a:rPr lang="en-US" sz="1650" dirty="0">
                <a:latin typeface="Times New Roman" panose="02020603050405020304" pitchFamily="18" charset="0"/>
                <a:ea typeface="Calibri" panose="020F0502020204030204" pitchFamily="34" charset="0"/>
                <a:cs typeface="Times New Roman" panose="02020603050405020304" pitchFamily="18" charset="0"/>
              </a:rPr>
              <a:t>Mean Dependent Variable Pre HPRP         1.6                              1.6                            1.6                           </a:t>
            </a:r>
            <a:endParaRPr lang="en-US" sz="16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015880" y="2924664"/>
            <a:ext cx="1080120" cy="2880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0" y="4929709"/>
            <a:ext cx="798004" cy="2903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4180490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50806" y="1686309"/>
            <a:ext cx="8332892" cy="4670042"/>
          </a:xfrm>
          <a:prstGeom prst="rect">
            <a:avLst/>
          </a:prstGeom>
        </p:spPr>
      </p:pic>
      <p:sp>
        <p:nvSpPr>
          <p:cNvPr id="2" name="Title 1"/>
          <p:cNvSpPr>
            <a:spLocks noGrp="1"/>
          </p:cNvSpPr>
          <p:nvPr>
            <p:ph type="title"/>
          </p:nvPr>
        </p:nvSpPr>
        <p:spPr>
          <a:xfrm>
            <a:off x="1850809" y="215122"/>
            <a:ext cx="8512393" cy="691317"/>
          </a:xfrm>
        </p:spPr>
        <p:txBody>
          <a:bodyPr>
            <a:normAutofit/>
          </a:bodyPr>
          <a:lstStyle/>
          <a:p>
            <a:r>
              <a:rPr lang="es-CL" dirty="0"/>
              <a:t>FALSIFICATION TESTS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26</a:t>
            </a:fld>
            <a:endParaRPr lang="en-US" sz="1200" dirty="0">
              <a:latin typeface="Yanone Kaffeesatz" panose="00000500000000000000" pitchFamily="2" charset="0"/>
            </a:endParaRPr>
          </a:p>
        </p:txBody>
      </p:sp>
      <p:sp>
        <p:nvSpPr>
          <p:cNvPr id="9" name="Rectangle 8"/>
          <p:cNvSpPr/>
          <p:nvPr/>
        </p:nvSpPr>
        <p:spPr>
          <a:xfrm>
            <a:off x="1850806" y="1131962"/>
            <a:ext cx="8352928" cy="400110"/>
          </a:xfrm>
          <a:prstGeom prst="rect">
            <a:avLst/>
          </a:prstGeom>
        </p:spPr>
        <p:txBody>
          <a:bodyPr wrap="square">
            <a:spAutoFit/>
          </a:bodyPr>
          <a:lstStyle/>
          <a:p>
            <a:r>
              <a:rPr lang="en-US" sz="2000" dirty="0">
                <a:latin typeface="+mj-lt"/>
              </a:rPr>
              <a:t>The effect dissipates as the distance increases.</a:t>
            </a:r>
            <a:endParaRPr lang="en-US" sz="2000" dirty="0">
              <a:latin typeface="+mj-lt"/>
              <a:ea typeface="Calibri" panose="020F0502020204030204" pitchFamily="34" charset="0"/>
            </a:endParaRPr>
          </a:p>
        </p:txBody>
      </p:sp>
      <p:sp>
        <p:nvSpPr>
          <p:cNvPr id="18" name="Rectangle 17"/>
          <p:cNvSpPr/>
          <p:nvPr/>
        </p:nvSpPr>
        <p:spPr>
          <a:xfrm>
            <a:off x="1958542" y="6048577"/>
            <a:ext cx="8274916"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Clustered Robust Standard Errors in parenthesis  *** p&lt;0.01, **p&lt;0.05, *p&lt;0.1 </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225994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FURTHER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27</a:t>
            </a:fld>
            <a:endParaRPr lang="en-US" sz="1200" dirty="0">
              <a:latin typeface="Yanone Kaffeesatz" panose="00000500000000000000" pitchFamily="2" charset="0"/>
            </a:endParaRPr>
          </a:p>
        </p:txBody>
      </p:sp>
      <p:sp>
        <p:nvSpPr>
          <p:cNvPr id="9" name="Rectangle 8"/>
          <p:cNvSpPr/>
          <p:nvPr/>
        </p:nvSpPr>
        <p:spPr>
          <a:xfrm>
            <a:off x="1850806" y="1131962"/>
            <a:ext cx="8352928" cy="707886"/>
          </a:xfrm>
          <a:prstGeom prst="rect">
            <a:avLst/>
          </a:prstGeom>
        </p:spPr>
        <p:txBody>
          <a:bodyPr wrap="square">
            <a:spAutoFit/>
          </a:bodyPr>
          <a:lstStyle/>
          <a:p>
            <a:r>
              <a:rPr lang="en-US" sz="2000" dirty="0">
                <a:latin typeface="+mj-lt"/>
              </a:rPr>
              <a:t>School District models in Counties with more 30% of households renting. Years 2005-2006 to 2012-2013.</a:t>
            </a:r>
            <a:endParaRPr lang="en-US" sz="2000" dirty="0">
              <a:latin typeface="+mj-lt"/>
              <a:ea typeface="Calibri" panose="020F0502020204030204" pitchFamily="34" charset="0"/>
            </a:endParaRPr>
          </a:p>
        </p:txBody>
      </p:sp>
      <p:pic>
        <p:nvPicPr>
          <p:cNvPr id="14" name="Picture 13"/>
          <p:cNvPicPr>
            <a:picLocks noChangeAspect="1"/>
          </p:cNvPicPr>
          <p:nvPr/>
        </p:nvPicPr>
        <p:blipFill>
          <a:blip r:embed="rId3"/>
          <a:stretch>
            <a:fillRect/>
          </a:stretch>
        </p:blipFill>
        <p:spPr>
          <a:xfrm>
            <a:off x="2011686" y="2060848"/>
            <a:ext cx="8278751" cy="4395950"/>
          </a:xfrm>
          <a:prstGeom prst="rect">
            <a:avLst/>
          </a:prstGeom>
        </p:spPr>
      </p:pic>
      <p:sp>
        <p:nvSpPr>
          <p:cNvPr id="15" name="Rectangle 14"/>
          <p:cNvSpPr/>
          <p:nvPr/>
        </p:nvSpPr>
        <p:spPr>
          <a:xfrm>
            <a:off x="1984687" y="4913654"/>
            <a:ext cx="8136904" cy="365869"/>
          </a:xfrm>
          <a:prstGeom prst="rect">
            <a:avLst/>
          </a:prstGeom>
        </p:spPr>
        <p:txBody>
          <a:bodyPr wrap="square">
            <a:spAutoFit/>
          </a:bodyPr>
          <a:lstStyle/>
          <a:p>
            <a:pPr>
              <a:lnSpc>
                <a:spcPct val="115000"/>
              </a:lnSpc>
            </a:pPr>
            <a:r>
              <a:rPr lang="en-US" sz="1650" dirty="0">
                <a:latin typeface="Times New Roman" panose="02020603050405020304" pitchFamily="18" charset="0"/>
                <a:ea typeface="Calibri" panose="020F0502020204030204" pitchFamily="34" charset="0"/>
                <a:cs typeface="Times New Roman" panose="02020603050405020304" pitchFamily="18" charset="0"/>
              </a:rPr>
              <a:t>Mean Dependent Variable                      2.14                           2.14                               2.14                          </a:t>
            </a:r>
            <a:endParaRPr lang="en-US" sz="16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15880" y="3013152"/>
            <a:ext cx="1080120" cy="2880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51884" y="4959203"/>
            <a:ext cx="1080120" cy="2880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58542" y="6048577"/>
            <a:ext cx="8274916"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Clustered Robust Standard Errors in parenthesis  *** p&lt;0.01, **p&lt;0.05, *p&lt;0.1 </a:t>
            </a:r>
          </a:p>
        </p:txBody>
      </p:sp>
      <p:sp>
        <p:nvSpPr>
          <p:cNvPr id="12"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1456214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FURTHER ANALYSIS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28</a:t>
            </a:fld>
            <a:endParaRPr lang="en-US" sz="1200" dirty="0">
              <a:latin typeface="Yanone Kaffeesatz" panose="00000500000000000000" pitchFamily="2" charset="0"/>
            </a:endParaRPr>
          </a:p>
        </p:txBody>
      </p:sp>
      <p:sp>
        <p:nvSpPr>
          <p:cNvPr id="9" name="Rectangle 8"/>
          <p:cNvSpPr/>
          <p:nvPr/>
        </p:nvSpPr>
        <p:spPr>
          <a:xfrm>
            <a:off x="1850806" y="1131962"/>
            <a:ext cx="8352928" cy="400110"/>
          </a:xfrm>
          <a:prstGeom prst="rect">
            <a:avLst/>
          </a:prstGeom>
        </p:spPr>
        <p:txBody>
          <a:bodyPr wrap="square">
            <a:spAutoFit/>
          </a:bodyPr>
          <a:lstStyle/>
          <a:p>
            <a:r>
              <a:rPr lang="en-US" sz="2000" dirty="0">
                <a:latin typeface="+mj-lt"/>
              </a:rPr>
              <a:t>Do the effects last after the program ends?</a:t>
            </a:r>
            <a:endParaRPr lang="en-US" sz="2000" dirty="0">
              <a:latin typeface="+mj-lt"/>
              <a:ea typeface="Calibri" panose="020F0502020204030204" pitchFamily="34" charset="0"/>
            </a:endParaRPr>
          </a:p>
        </p:txBody>
      </p:sp>
      <p:sp>
        <p:nvSpPr>
          <p:cNvPr id="18" name="Rectangle 17"/>
          <p:cNvSpPr/>
          <p:nvPr/>
        </p:nvSpPr>
        <p:spPr>
          <a:xfrm>
            <a:off x="1883791" y="5331187"/>
            <a:ext cx="8274916"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Clustered Robust Standard Errors in parenthesis  *** p&lt;0.01, **p&lt;0.05, *p&lt;0.1 </a:t>
            </a:r>
          </a:p>
        </p:txBody>
      </p:sp>
      <p:sp>
        <p:nvSpPr>
          <p:cNvPr id="10"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pic>
        <p:nvPicPr>
          <p:cNvPr id="4" name="Picture 3"/>
          <p:cNvPicPr>
            <a:picLocks noChangeAspect="1"/>
          </p:cNvPicPr>
          <p:nvPr/>
        </p:nvPicPr>
        <p:blipFill>
          <a:blip r:embed="rId3"/>
          <a:stretch>
            <a:fillRect/>
          </a:stretch>
        </p:blipFill>
        <p:spPr>
          <a:xfrm>
            <a:off x="1958542" y="1784395"/>
            <a:ext cx="8558582" cy="3985784"/>
          </a:xfrm>
          <a:prstGeom prst="rect">
            <a:avLst/>
          </a:prstGeom>
        </p:spPr>
      </p:pic>
      <p:sp>
        <p:nvSpPr>
          <p:cNvPr id="7" name="Rectangle 6"/>
          <p:cNvSpPr/>
          <p:nvPr/>
        </p:nvSpPr>
        <p:spPr>
          <a:xfrm>
            <a:off x="1923390" y="3300249"/>
            <a:ext cx="8425681" cy="26276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CBA29178-FD5C-42C8-84BC-0E6341982FA9}"/>
              </a:ext>
            </a:extLst>
          </p:cNvPr>
          <p:cNvSpPr/>
          <p:nvPr/>
        </p:nvSpPr>
        <p:spPr>
          <a:xfrm>
            <a:off x="791654" y="5770179"/>
            <a:ext cx="706582" cy="50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433812-6655-4F37-8D58-CC8B3F0C155F}"/>
              </a:ext>
            </a:extLst>
          </p:cNvPr>
          <p:cNvSpPr/>
          <p:nvPr/>
        </p:nvSpPr>
        <p:spPr>
          <a:xfrm>
            <a:off x="1629272" y="5786690"/>
            <a:ext cx="8352928" cy="400110"/>
          </a:xfrm>
          <a:prstGeom prst="rect">
            <a:avLst/>
          </a:prstGeom>
        </p:spPr>
        <p:txBody>
          <a:bodyPr wrap="square">
            <a:spAutoFit/>
          </a:bodyPr>
          <a:lstStyle/>
          <a:p>
            <a:r>
              <a:rPr lang="en-US" sz="2000" dirty="0">
                <a:latin typeface="+mj-lt"/>
              </a:rPr>
              <a:t>Additional models with restricted and weighted sample showed similar results</a:t>
            </a:r>
            <a:endParaRPr lang="en-US" sz="2000" dirty="0">
              <a:latin typeface="+mj-lt"/>
              <a:ea typeface="Calibri" panose="020F0502020204030204" pitchFamily="34" charset="0"/>
            </a:endParaRPr>
          </a:p>
        </p:txBody>
      </p:sp>
    </p:spTree>
    <p:extLst>
      <p:ext uri="{BB962C8B-B14F-4D97-AF65-F5344CB8AC3E}">
        <p14:creationId xmlns:p14="http://schemas.microsoft.com/office/powerpoint/2010/main" val="171797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CONCLUSIONS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29</a:t>
            </a:fld>
            <a:endParaRPr lang="en-US" sz="1200" dirty="0">
              <a:latin typeface="Yanone Kaffeesatz" panose="00000500000000000000" pitchFamily="2" charset="0"/>
            </a:endParaRPr>
          </a:p>
        </p:txBody>
      </p:sp>
      <p:sp>
        <p:nvSpPr>
          <p:cNvPr id="8" name="Rectangle 7"/>
          <p:cNvSpPr/>
          <p:nvPr/>
        </p:nvSpPr>
        <p:spPr>
          <a:xfrm>
            <a:off x="1850806" y="1129255"/>
            <a:ext cx="8352928" cy="3477875"/>
          </a:xfrm>
          <a:prstGeom prst="rect">
            <a:avLst/>
          </a:prstGeom>
        </p:spPr>
        <p:txBody>
          <a:bodyPr wrap="square">
            <a:spAutoFit/>
          </a:bodyPr>
          <a:lstStyle/>
          <a:p>
            <a:r>
              <a:rPr lang="en-US" sz="2000" dirty="0">
                <a:latin typeface="+mj-lt"/>
                <a:ea typeface="Calibri" panose="020F0502020204030204" pitchFamily="34" charset="0"/>
              </a:rPr>
              <a:t>Children who lack a stable home are vulnerable to a number of adverse outcomes.</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The number of families at risk being residentially unstable has increased in later years. </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Recent focus on Rapid-rehousing and Supportive housing may explain the decrease in homelessness in the U.S.</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However, we the little evidence we have shows that these programs may promote positive outcomes as we would expect. </a:t>
            </a:r>
          </a:p>
        </p:txBody>
      </p:sp>
      <p:sp>
        <p:nvSpPr>
          <p:cNvPr id="7"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248335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3" name="Content Placeholder 2"/>
          <p:cNvSpPr>
            <a:spLocks noGrp="1"/>
          </p:cNvSpPr>
          <p:nvPr>
            <p:ph idx="1"/>
          </p:nvPr>
        </p:nvSpPr>
        <p:spPr>
          <a:xfrm>
            <a:off x="2029476" y="952032"/>
            <a:ext cx="8105994" cy="824229"/>
          </a:xfrm>
        </p:spPr>
        <p:txBody>
          <a:bodyPr>
            <a:noAutofit/>
          </a:bodyPr>
          <a:lstStyle/>
          <a:p>
            <a:pPr marL="0" indent="0">
              <a:buNone/>
            </a:pPr>
            <a:r>
              <a:rPr lang="en-US" sz="2300" dirty="0">
                <a:latin typeface="+mj-lt"/>
              </a:rPr>
              <a:t>The number of homeless students has increased significantly in the last 10 years. Approximately 1.5 million students are homeless. </a:t>
            </a:r>
          </a:p>
          <a:p>
            <a:pPr marL="0" indent="0">
              <a:buNone/>
            </a:pPr>
            <a:r>
              <a:rPr lang="en-US" sz="1600" dirty="0">
                <a:latin typeface="+mj-lt"/>
              </a:rPr>
              <a:t>Number of Students (in Thousands), Ages 6-18, who were Homeless. By Living Situation: School Years 2004-05 to 2013-14</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a:xfrm>
            <a:off x="8610600" y="6356354"/>
            <a:ext cx="2743200" cy="365125"/>
          </a:xfrm>
        </p:spPr>
        <p:txBody>
          <a:bodyPr/>
          <a:lstStyle/>
          <a:p>
            <a:fld id="{1905FF43-7158-4FCF-8448-9E6F71DFB916}" type="slidenum">
              <a:rPr lang="en-US" sz="1200">
                <a:latin typeface="Yanone Kaffeesatz" panose="00000500000000000000" pitchFamily="2" charset="0"/>
              </a:rPr>
              <a:t>3</a:t>
            </a:fld>
            <a:endParaRPr lang="en-US" sz="1200" dirty="0">
              <a:latin typeface="Yanone Kaffeesatz" panose="00000500000000000000" pitchFamily="2" charset="0"/>
            </a:endParaRPr>
          </a:p>
        </p:txBody>
      </p:sp>
      <p:sp>
        <p:nvSpPr>
          <p:cNvPr id="12" name="Rectangle 11"/>
          <p:cNvSpPr/>
          <p:nvPr/>
        </p:nvSpPr>
        <p:spPr>
          <a:xfrm>
            <a:off x="7581666" y="5167453"/>
            <a:ext cx="2952328" cy="338554"/>
          </a:xfrm>
          <a:prstGeom prst="rect">
            <a:avLst/>
          </a:prstGeom>
        </p:spPr>
        <p:txBody>
          <a:bodyPr wrap="square">
            <a:spAutoFit/>
          </a:bodyPr>
          <a:lstStyle/>
          <a:p>
            <a:r>
              <a:rPr lang="en-US" sz="1600" dirty="0">
                <a:solidFill>
                  <a:schemeClr val="bg2">
                    <a:lumMod val="75000"/>
                  </a:schemeClr>
                </a:solidFill>
                <a:latin typeface="+mj-lt"/>
                <a:ea typeface="Times New Roman" panose="02020603050405020304" pitchFamily="18" charset="0"/>
              </a:rPr>
              <a:t>Unsheltered</a:t>
            </a:r>
            <a:endParaRPr lang="en-US" sz="1600" dirty="0">
              <a:solidFill>
                <a:schemeClr val="bg2">
                  <a:lumMod val="75000"/>
                </a:schemeClr>
              </a:solidFill>
              <a:latin typeface="+mj-lt"/>
            </a:endParaRPr>
          </a:p>
        </p:txBody>
      </p:sp>
      <p:sp>
        <p:nvSpPr>
          <p:cNvPr id="8" name="Rectangle 7"/>
          <p:cNvSpPr/>
          <p:nvPr/>
        </p:nvSpPr>
        <p:spPr>
          <a:xfrm>
            <a:off x="7775170" y="2565787"/>
            <a:ext cx="2892830" cy="338554"/>
          </a:xfrm>
          <a:prstGeom prst="rect">
            <a:avLst/>
          </a:prstGeom>
        </p:spPr>
        <p:txBody>
          <a:bodyPr wrap="square">
            <a:spAutoFit/>
          </a:bodyPr>
          <a:lstStyle/>
          <a:p>
            <a:r>
              <a:rPr lang="en-US" sz="1600" dirty="0">
                <a:latin typeface="+mj-lt"/>
                <a:ea typeface="Times New Roman" panose="02020603050405020304" pitchFamily="18" charset="0"/>
              </a:rPr>
              <a:t>Total</a:t>
            </a:r>
            <a:endParaRPr lang="en-US" sz="1600" dirty="0">
              <a:latin typeface="+mj-lt"/>
            </a:endParaRPr>
          </a:p>
        </p:txBody>
      </p:sp>
      <p:sp>
        <p:nvSpPr>
          <p:cNvPr id="9" name="Rectangle 8"/>
          <p:cNvSpPr/>
          <p:nvPr/>
        </p:nvSpPr>
        <p:spPr>
          <a:xfrm>
            <a:off x="7611415" y="3259723"/>
            <a:ext cx="2892830" cy="338554"/>
          </a:xfrm>
          <a:prstGeom prst="rect">
            <a:avLst/>
          </a:prstGeom>
        </p:spPr>
        <p:txBody>
          <a:bodyPr wrap="square">
            <a:spAutoFit/>
          </a:bodyPr>
          <a:lstStyle/>
          <a:p>
            <a:r>
              <a:rPr lang="en-US" sz="1600" dirty="0">
                <a:solidFill>
                  <a:schemeClr val="tx2"/>
                </a:solidFill>
                <a:latin typeface="+mj-lt"/>
                <a:ea typeface="Times New Roman" panose="02020603050405020304" pitchFamily="18" charset="0"/>
              </a:rPr>
              <a:t>Doubled up</a:t>
            </a:r>
            <a:endParaRPr lang="en-US" sz="1600" dirty="0">
              <a:solidFill>
                <a:schemeClr val="tx2"/>
              </a:solidFill>
              <a:latin typeface="+mj-lt"/>
            </a:endParaRPr>
          </a:p>
        </p:txBody>
      </p:sp>
      <p:sp>
        <p:nvSpPr>
          <p:cNvPr id="10" name="Rectangle 9"/>
          <p:cNvSpPr/>
          <p:nvPr/>
        </p:nvSpPr>
        <p:spPr>
          <a:xfrm>
            <a:off x="7536354" y="4783456"/>
            <a:ext cx="2892830" cy="338554"/>
          </a:xfrm>
          <a:prstGeom prst="rect">
            <a:avLst/>
          </a:prstGeom>
        </p:spPr>
        <p:txBody>
          <a:bodyPr wrap="square">
            <a:spAutoFit/>
          </a:bodyPr>
          <a:lstStyle/>
          <a:p>
            <a:r>
              <a:rPr lang="en-US" sz="1600" dirty="0">
                <a:solidFill>
                  <a:schemeClr val="accent2"/>
                </a:solidFill>
                <a:latin typeface="+mj-lt"/>
                <a:ea typeface="Times New Roman" panose="02020603050405020304" pitchFamily="18" charset="0"/>
              </a:rPr>
              <a:t>Shelters</a:t>
            </a:r>
            <a:endParaRPr lang="en-US" sz="1600" dirty="0">
              <a:solidFill>
                <a:schemeClr val="accent2"/>
              </a:solidFill>
              <a:latin typeface="+mj-lt"/>
            </a:endParaRPr>
          </a:p>
        </p:txBody>
      </p:sp>
      <p:sp>
        <p:nvSpPr>
          <p:cNvPr id="11" name="Rectangle 10"/>
          <p:cNvSpPr/>
          <p:nvPr/>
        </p:nvSpPr>
        <p:spPr>
          <a:xfrm>
            <a:off x="7536354" y="5012109"/>
            <a:ext cx="2892830" cy="338554"/>
          </a:xfrm>
          <a:prstGeom prst="rect">
            <a:avLst/>
          </a:prstGeom>
        </p:spPr>
        <p:txBody>
          <a:bodyPr wrap="square">
            <a:spAutoFit/>
          </a:bodyPr>
          <a:lstStyle/>
          <a:p>
            <a:r>
              <a:rPr lang="en-US" sz="1600" dirty="0">
                <a:solidFill>
                  <a:schemeClr val="accent4"/>
                </a:solidFill>
                <a:latin typeface="+mj-lt"/>
                <a:ea typeface="Times New Roman" panose="02020603050405020304" pitchFamily="18" charset="0"/>
              </a:rPr>
              <a:t>Hotel/Motel</a:t>
            </a:r>
            <a:endParaRPr lang="en-US" sz="1600" dirty="0">
              <a:solidFill>
                <a:schemeClr val="accent4"/>
              </a:solidFill>
              <a:latin typeface="+mj-lt"/>
            </a:endParaRPr>
          </a:p>
        </p:txBody>
      </p:sp>
      <p:sp>
        <p:nvSpPr>
          <p:cNvPr id="13" name="Rectangle 12"/>
          <p:cNvSpPr/>
          <p:nvPr/>
        </p:nvSpPr>
        <p:spPr>
          <a:xfrm>
            <a:off x="7537859" y="5326198"/>
            <a:ext cx="2892830" cy="338554"/>
          </a:xfrm>
          <a:prstGeom prst="rect">
            <a:avLst/>
          </a:prstGeom>
        </p:spPr>
        <p:txBody>
          <a:bodyPr wrap="square">
            <a:spAutoFit/>
          </a:bodyPr>
          <a:lstStyle/>
          <a:p>
            <a:r>
              <a:rPr lang="en-US" sz="1600" dirty="0">
                <a:solidFill>
                  <a:schemeClr val="accent6"/>
                </a:solidFill>
                <a:latin typeface="+mj-lt"/>
                <a:ea typeface="Times New Roman" panose="02020603050405020304" pitchFamily="18" charset="0"/>
              </a:rPr>
              <a:t>Not reported</a:t>
            </a:r>
            <a:endParaRPr lang="en-US" sz="1600" dirty="0">
              <a:solidFill>
                <a:schemeClr val="accent6"/>
              </a:solidFill>
              <a:latin typeface="+mj-lt"/>
            </a:endParaRPr>
          </a:p>
        </p:txBody>
      </p:sp>
      <p:sp>
        <p:nvSpPr>
          <p:cNvPr id="14" name="Rectangle 13"/>
          <p:cNvSpPr/>
          <p:nvPr/>
        </p:nvSpPr>
        <p:spPr>
          <a:xfrm>
            <a:off x="1850809" y="6100251"/>
            <a:ext cx="5943601" cy="276999"/>
          </a:xfrm>
          <a:prstGeom prst="rect">
            <a:avLst/>
          </a:prstGeom>
        </p:spPr>
        <p:txBody>
          <a:bodyPr wrap="square">
            <a:spAutoFit/>
          </a:bodyPr>
          <a:lstStyle/>
          <a:p>
            <a:r>
              <a:rPr lang="en-US" sz="1200" dirty="0"/>
              <a:t>Source:  Child Trends, data from National Center for Homeless Education.</a:t>
            </a:r>
          </a:p>
        </p:txBody>
      </p:sp>
      <p:sp>
        <p:nvSpPr>
          <p:cNvPr id="15"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
        <p:nvSpPr>
          <p:cNvPr id="16" name="Rectangle 15">
            <a:extLst>
              <a:ext uri="{FF2B5EF4-FFF2-40B4-BE49-F238E27FC236}">
                <a16:creationId xmlns:a16="http://schemas.microsoft.com/office/drawing/2014/main" id="{DB067A14-3FF6-4321-9955-63BC7879B8C7}"/>
              </a:ext>
            </a:extLst>
          </p:cNvPr>
          <p:cNvSpPr/>
          <p:nvPr/>
        </p:nvSpPr>
        <p:spPr>
          <a:xfrm>
            <a:off x="9119111" y="2249012"/>
            <a:ext cx="2952328" cy="3139321"/>
          </a:xfrm>
          <a:prstGeom prst="rect">
            <a:avLst/>
          </a:prstGeom>
        </p:spPr>
        <p:txBody>
          <a:bodyPr wrap="square">
            <a:spAutoFit/>
          </a:bodyPr>
          <a:lstStyle/>
          <a:p>
            <a:r>
              <a:rPr lang="en-US" dirty="0">
                <a:latin typeface="+mj-lt"/>
                <a:ea typeface="Times New Roman" panose="02020603050405020304" pitchFamily="18" charset="0"/>
              </a:rPr>
              <a:t>Around </a:t>
            </a:r>
            <a:r>
              <a:rPr lang="en-US" dirty="0">
                <a:solidFill>
                  <a:srgbClr val="C00000"/>
                </a:solidFill>
                <a:latin typeface="+mj-lt"/>
                <a:ea typeface="Times New Roman" panose="02020603050405020304" pitchFamily="18" charset="0"/>
              </a:rPr>
              <a:t>seven million people </a:t>
            </a:r>
            <a:r>
              <a:rPr lang="en-US" dirty="0">
                <a:latin typeface="+mj-lt"/>
                <a:ea typeface="Times New Roman" panose="02020603050405020304" pitchFamily="18" charset="0"/>
              </a:rPr>
              <a:t>were </a:t>
            </a:r>
            <a:r>
              <a:rPr lang="en-US" dirty="0">
                <a:solidFill>
                  <a:srgbClr val="C00000"/>
                </a:solidFill>
                <a:latin typeface="+mj-lt"/>
                <a:ea typeface="Times New Roman" panose="02020603050405020304" pitchFamily="18" charset="0"/>
              </a:rPr>
              <a:t>doubled up </a:t>
            </a:r>
            <a:r>
              <a:rPr lang="en-US" dirty="0">
                <a:latin typeface="+mj-lt"/>
                <a:ea typeface="Times New Roman" panose="02020603050405020304" pitchFamily="18" charset="0"/>
              </a:rPr>
              <a:t>with family and friends, the most common prior living situation before becoming homeless.</a:t>
            </a:r>
          </a:p>
          <a:p>
            <a:endParaRPr lang="en-US" dirty="0">
              <a:latin typeface="+mj-lt"/>
            </a:endParaRPr>
          </a:p>
          <a:p>
            <a:r>
              <a:rPr lang="en-US" dirty="0">
                <a:latin typeface="+mj-lt"/>
              </a:rPr>
              <a:t>Poor households living doubled up is 52 percent higher now than in 2007 (National Alliance to End Homelessness)</a:t>
            </a:r>
          </a:p>
        </p:txBody>
      </p:sp>
      <p:graphicFrame>
        <p:nvGraphicFramePr>
          <p:cNvPr id="17" name="Chart 1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760023501"/>
              </p:ext>
            </p:extLst>
          </p:nvPr>
        </p:nvGraphicFramePr>
        <p:xfrm>
          <a:off x="2029476" y="2082440"/>
          <a:ext cx="6008823" cy="4017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1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CONCLUSIONS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30</a:t>
            </a:fld>
            <a:endParaRPr lang="en-US" sz="1200" dirty="0">
              <a:latin typeface="Yanone Kaffeesatz" panose="00000500000000000000" pitchFamily="2" charset="0"/>
            </a:endParaRPr>
          </a:p>
        </p:txBody>
      </p:sp>
      <p:sp>
        <p:nvSpPr>
          <p:cNvPr id="8" name="Rectangle 7"/>
          <p:cNvSpPr/>
          <p:nvPr/>
        </p:nvSpPr>
        <p:spPr>
          <a:xfrm>
            <a:off x="1850806" y="1129255"/>
            <a:ext cx="8352928" cy="5632311"/>
          </a:xfrm>
          <a:prstGeom prst="rect">
            <a:avLst/>
          </a:prstGeom>
        </p:spPr>
        <p:txBody>
          <a:bodyPr wrap="square">
            <a:spAutoFit/>
          </a:bodyPr>
          <a:lstStyle/>
          <a:p>
            <a:r>
              <a:rPr lang="en-US" sz="2000" dirty="0">
                <a:latin typeface="+mj-lt"/>
                <a:ea typeface="Calibri" panose="020F0502020204030204" pitchFamily="34" charset="0"/>
              </a:rPr>
              <a:t>This study shows that homeless prevention programs can reduce residential instability in at least 8 percent. </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Previous studies have focused on New York and Chicago, which have their unique context and programs.</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Whereas the Family Options study provides evidence about the capacity of homeless prevention programs to lift families out of shelters, this study provides evidence about the impact of prevention programs on actually preventing homelessness and residential instability.</a:t>
            </a:r>
          </a:p>
          <a:p>
            <a:endParaRPr lang="en-US" sz="2000" dirty="0">
              <a:latin typeface="+mj-lt"/>
              <a:ea typeface="Calibri" panose="020F0502020204030204" pitchFamily="34" charset="0"/>
            </a:endParaRPr>
          </a:p>
          <a:p>
            <a:r>
              <a:rPr lang="en-US" sz="2000" dirty="0">
                <a:latin typeface="+mj-lt"/>
                <a:ea typeface="Calibri" panose="020F0502020204030204" pitchFamily="34" charset="0"/>
              </a:rPr>
              <a:t>In a context where rising numbers of low-income families struggle to pay rent, and expenditures on programs such as Section 8 or Public Housing falling over the last few years, homelessness prevention can provide a cost effective alternative to reduce the negative impacts of residential instability, even if only temporarily.</a:t>
            </a:r>
          </a:p>
          <a:p>
            <a:endParaRPr lang="en-US" sz="2000" dirty="0">
              <a:latin typeface="+mj-lt"/>
              <a:ea typeface="Calibri" panose="020F0502020204030204" pitchFamily="34" charset="0"/>
            </a:endParaRPr>
          </a:p>
          <a:p>
            <a:endParaRPr lang="en-US" sz="2000" dirty="0">
              <a:latin typeface="+mj-lt"/>
              <a:ea typeface="Calibri" panose="020F0502020204030204" pitchFamily="34" charset="0"/>
            </a:endParaRPr>
          </a:p>
        </p:txBody>
      </p:sp>
      <p:sp>
        <p:nvSpPr>
          <p:cNvPr id="7"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633385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THREATS TO VALIDITY</a:t>
            </a:r>
            <a:endParaRPr lang="en-US" dirty="0"/>
          </a:p>
        </p:txBody>
      </p:sp>
      <p:sp>
        <p:nvSpPr>
          <p:cNvPr id="3" name="Content Placeholder 2"/>
          <p:cNvSpPr>
            <a:spLocks noGrp="1"/>
          </p:cNvSpPr>
          <p:nvPr>
            <p:ph idx="1"/>
          </p:nvPr>
        </p:nvSpPr>
        <p:spPr>
          <a:xfrm>
            <a:off x="1850808" y="1466712"/>
            <a:ext cx="8512393" cy="4986325"/>
          </a:xfrm>
        </p:spPr>
        <p:txBody>
          <a:bodyPr>
            <a:normAutofit/>
          </a:bodyPr>
          <a:lstStyle/>
          <a:p>
            <a:pPr marL="0" indent="0">
              <a:buNone/>
            </a:pPr>
            <a:r>
              <a:rPr lang="en-US" sz="2200" dirty="0">
                <a:latin typeface="+mj-lt"/>
              </a:rPr>
              <a:t>Previous research shows that the spatial accessibility of service providers is an important determinant of service utilization among welfare recipients (Allard, </a:t>
            </a:r>
            <a:r>
              <a:rPr lang="en-US" sz="2200" dirty="0" err="1">
                <a:latin typeface="+mj-lt"/>
              </a:rPr>
              <a:t>Tolman</a:t>
            </a:r>
            <a:r>
              <a:rPr lang="en-US" sz="2200" dirty="0">
                <a:latin typeface="+mj-lt"/>
              </a:rPr>
              <a:t> &amp; Rosen, 2003). </a:t>
            </a:r>
          </a:p>
          <a:p>
            <a:pPr marL="0" indent="0">
              <a:buNone/>
            </a:pPr>
            <a:endParaRPr lang="en-US" sz="2200" dirty="0">
              <a:latin typeface="+mj-lt"/>
            </a:endParaRPr>
          </a:p>
          <a:p>
            <a:pPr marL="0" indent="0">
              <a:buNone/>
            </a:pPr>
            <a:r>
              <a:rPr lang="en-US" sz="2200" dirty="0">
                <a:latin typeface="+mj-lt"/>
              </a:rPr>
              <a:t>Low-income families face limitations of public transportation systems and low car ownership rates (</a:t>
            </a:r>
            <a:r>
              <a:rPr lang="en-US" sz="2200" dirty="0" err="1">
                <a:latin typeface="+mj-lt"/>
              </a:rPr>
              <a:t>Herbst</a:t>
            </a:r>
            <a:r>
              <a:rPr lang="en-US" sz="2200" dirty="0">
                <a:latin typeface="+mj-lt"/>
              </a:rPr>
              <a:t> &amp; </a:t>
            </a:r>
            <a:r>
              <a:rPr lang="en-US" sz="2200" dirty="0" err="1">
                <a:latin typeface="+mj-lt"/>
              </a:rPr>
              <a:t>Tekin</a:t>
            </a:r>
            <a:r>
              <a:rPr lang="en-US" sz="2200" dirty="0">
                <a:latin typeface="+mj-lt"/>
              </a:rPr>
              <a:t>, 2016).</a:t>
            </a:r>
          </a:p>
          <a:p>
            <a:pPr marL="0" indent="0">
              <a:buNone/>
            </a:pPr>
            <a:endParaRPr lang="en-US" sz="2200" dirty="0">
              <a:latin typeface="+mj-lt"/>
            </a:endParaRPr>
          </a:p>
          <a:p>
            <a:pPr marL="0" indent="0">
              <a:buNone/>
            </a:pPr>
            <a:r>
              <a:rPr lang="en-US" sz="2200" dirty="0">
                <a:latin typeface="+mj-lt"/>
              </a:rPr>
              <a:t>Distance to intake agencies may serve as a proxy for increased transaction costs and reduced information sharing for potential beneficiaries in housing and health policies (</a:t>
            </a:r>
            <a:r>
              <a:rPr lang="en-US" sz="2200" dirty="0" err="1">
                <a:latin typeface="+mj-lt"/>
              </a:rPr>
              <a:t>Rusell</a:t>
            </a:r>
            <a:r>
              <a:rPr lang="en-US" sz="2200" dirty="0">
                <a:latin typeface="+mj-lt"/>
              </a:rPr>
              <a:t> et al. 2014; Andersen 1995; </a:t>
            </a:r>
            <a:r>
              <a:rPr lang="en-US" sz="2200" dirty="0" err="1">
                <a:latin typeface="+mj-lt"/>
              </a:rPr>
              <a:t>Collinsand</a:t>
            </a:r>
            <a:r>
              <a:rPr lang="en-US" sz="2200" dirty="0">
                <a:latin typeface="+mj-lt"/>
              </a:rPr>
              <a:t> </a:t>
            </a:r>
            <a:r>
              <a:rPr lang="en-US" sz="2200" dirty="0" err="1">
                <a:latin typeface="+mj-lt"/>
              </a:rPr>
              <a:t>Schmeiser</a:t>
            </a:r>
            <a:r>
              <a:rPr lang="en-US" sz="2200" dirty="0">
                <a:latin typeface="+mj-lt"/>
              </a:rPr>
              <a:t>; 2013).</a:t>
            </a:r>
          </a:p>
          <a:p>
            <a:pPr marL="0" indent="0">
              <a:buNone/>
            </a:pPr>
            <a:endParaRPr lang="en-US" sz="2200" dirty="0">
              <a:latin typeface="+mj-lt"/>
            </a:endParaRPr>
          </a:p>
          <a:p>
            <a:pPr marL="0" indent="0">
              <a:buNone/>
            </a:pPr>
            <a:r>
              <a:rPr lang="en-US" sz="2200" b="1" dirty="0">
                <a:latin typeface="+mj-lt"/>
              </a:rPr>
              <a:t>A qualitative study by HUD (2016) shows that in many cases potential program participants of HPRP were not aware of the program.</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31</a:t>
            </a:fld>
            <a:endParaRPr lang="en-US" sz="1200" dirty="0">
              <a:latin typeface="Yanone Kaffeesatz" panose="00000500000000000000" pitchFamily="2" charset="0"/>
            </a:endParaRPr>
          </a:p>
        </p:txBody>
      </p:sp>
      <p:sp>
        <p:nvSpPr>
          <p:cNvPr id="7"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1112491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CDBG FORMULA</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32</a:t>
            </a:fld>
            <a:endParaRPr lang="en-US" sz="1200" dirty="0">
              <a:latin typeface="Yanone Kaffeesatz" panose="00000500000000000000" pitchFamily="2" charset="0"/>
            </a:endParaRPr>
          </a:p>
        </p:txBody>
      </p:sp>
      <p:pic>
        <p:nvPicPr>
          <p:cNvPr id="7" name="Picture 6"/>
          <p:cNvPicPr>
            <a:picLocks noChangeAspect="1"/>
          </p:cNvPicPr>
          <p:nvPr/>
        </p:nvPicPr>
        <p:blipFill>
          <a:blip r:embed="rId3"/>
          <a:stretch>
            <a:fillRect/>
          </a:stretch>
        </p:blipFill>
        <p:spPr>
          <a:xfrm>
            <a:off x="2741557" y="1584987"/>
            <a:ext cx="5805001" cy="18042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850809" y="3816343"/>
                <a:ext cx="8398217" cy="726609"/>
              </a:xfrm>
              <a:prstGeom prst="rect">
                <a:avLst/>
              </a:prstGeom>
            </p:spPr>
            <p:txBody>
              <a:bodyPr wrap="square">
                <a:spAutoFit/>
              </a:bodyPr>
              <a:lstStyle/>
              <a:p>
                <a:pPr indent="457200">
                  <a:lnSpc>
                    <a:spcPct val="200000"/>
                  </a:lnSpc>
                </a:pPr>
                <a14:m>
                  <m:oMath xmlns:m="http://schemas.openxmlformats.org/officeDocument/2006/math">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𝐹𝑢𝑛𝑑𝑖𝑛𝑔</m:t>
                        </m:r>
                      </m:e>
                      <m:sub>
                        <m:r>
                          <a:rPr lang="en-US" sz="2400" i="1">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𝑃𝑟𝑒</m:t>
                        </m:r>
                        <m:r>
                          <a:rPr lang="en-US" sz="2400" i="1">
                            <a:latin typeface="Cambria Math" panose="02040503050406030204" pitchFamily="18" charset="0"/>
                            <a:ea typeface="SimSun" panose="02010600030101010101" pitchFamily="2" charset="-122"/>
                            <a:cs typeface="Times New Roman" panose="02020603050405020304" pitchFamily="18" charset="0"/>
                          </a:rPr>
                          <m:t>1940</m:t>
                        </m:r>
                        <m:r>
                          <a:rPr lang="en-US" sz="2400" i="1">
                            <a:latin typeface="Cambria Math" panose="02040503050406030204" pitchFamily="18" charset="0"/>
                            <a:ea typeface="SimSun" panose="02010600030101010101" pitchFamily="2" charset="-122"/>
                            <a:cs typeface="Times New Roman" panose="02020603050405020304" pitchFamily="18" charset="0"/>
                          </a:rPr>
                          <m:t>𝐻𝑜𝑢𝑠𝑖𝑛𝑔</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𝐶</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3</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𝑋</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𝜀</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2400" dirty="0">
                    <a:latin typeface="+mj-lt"/>
                    <a:ea typeface="SimSun" panose="02010600030101010101" pitchFamily="2" charset="-122"/>
                    <a:cs typeface="Times New Roman" panose="02020603050405020304" pitchFamily="18" charset="0"/>
                  </a:rPr>
                  <a:t>                     </a:t>
                </a:r>
                <a:endParaRPr lang="en-US" sz="2400" dirty="0">
                  <a:latin typeface="+mj-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50809" y="3816343"/>
                <a:ext cx="8398217" cy="726609"/>
              </a:xfrm>
              <a:prstGeom prst="rect">
                <a:avLst/>
              </a:prstGeom>
              <a:blipFill>
                <a:blip r:embed="rId4"/>
                <a:stretch>
                  <a:fillRect b="-10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801312" y="5074493"/>
                <a:ext cx="8866688" cy="726609"/>
              </a:xfrm>
              <a:prstGeom prst="rect">
                <a:avLst/>
              </a:prstGeom>
            </p:spPr>
            <p:txBody>
              <a:bodyPr wrap="square">
                <a:spAutoFit/>
              </a:bodyPr>
              <a:lstStyle/>
              <a:p>
                <a:pPr indent="457200">
                  <a:lnSpc>
                    <a:spcPct val="200000"/>
                  </a:lnSpc>
                </a:pPr>
                <a14:m>
                  <m:oMath xmlns:m="http://schemas.openxmlformats.org/officeDocument/2006/math">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𝐻𝑜𝑚𝑒𝑙𝑒𝑠𝑠𝑛𝑒𝑠𝑠</m:t>
                        </m:r>
                        <m:r>
                          <a:rPr lang="en-US" sz="2400" i="1">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𝑟𝑎𝑡𝑒</m:t>
                        </m:r>
                      </m:e>
                      <m:sub>
                        <m:r>
                          <a:rPr lang="en-US" sz="2400" i="1">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𝐹𝑢𝑛𝑑𝑖𝑛𝑔</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𝐶</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𝛽</m:t>
                        </m:r>
                      </m:e>
                      <m:sub>
                        <m:r>
                          <a:rPr lang="en-US" sz="2400" i="1">
                            <a:latin typeface="Cambria Math" panose="02040503050406030204" pitchFamily="18" charset="0"/>
                            <a:ea typeface="SimSun" panose="02010600030101010101" pitchFamily="2" charset="-122"/>
                            <a:cs typeface="Times New Roman" panose="02020603050405020304" pitchFamily="18" charset="0"/>
                          </a:rPr>
                          <m:t>3</m:t>
                        </m:r>
                      </m:sub>
                    </m:sSub>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𝑋</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𝜀</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2400" dirty="0">
                    <a:latin typeface="+mj-lt"/>
                    <a:ea typeface="SimSun" panose="02010600030101010101" pitchFamily="2" charset="-122"/>
                    <a:cs typeface="Times New Roman" panose="02020603050405020304" pitchFamily="18" charset="0"/>
                  </a:rPr>
                  <a:t>                     </a:t>
                </a:r>
                <a:endParaRPr lang="en-US" sz="2400" dirty="0">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01312" y="5074493"/>
                <a:ext cx="8866688" cy="726609"/>
              </a:xfrm>
              <a:prstGeom prst="rect">
                <a:avLst/>
              </a:prstGeom>
              <a:blipFill>
                <a:blip r:embed="rId5"/>
                <a:stretch>
                  <a:fillRect b="-10000"/>
                </a:stretch>
              </a:blipFill>
            </p:spPr>
            <p:txBody>
              <a:bodyPr/>
              <a:lstStyle/>
              <a:p>
                <a:r>
                  <a:rPr lang="en-US">
                    <a:noFill/>
                  </a:rPr>
                  <a:t> </a:t>
                </a:r>
              </a:p>
            </p:txBody>
          </p:sp>
        </mc:Fallback>
      </mc:AlternateContent>
      <p:sp>
        <p:nvSpPr>
          <p:cNvPr id="12"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29672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4</a:t>
            </a:fld>
            <a:endParaRPr lang="en-US" sz="1200" dirty="0">
              <a:latin typeface="Yanone Kaffeesatz" panose="00000500000000000000" pitchFamily="2" charset="0"/>
            </a:endParaRPr>
          </a:p>
        </p:txBody>
      </p:sp>
      <p:sp>
        <p:nvSpPr>
          <p:cNvPr id="15"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pic>
        <p:nvPicPr>
          <p:cNvPr id="17" name="Picture 16">
            <a:extLst>
              <a:ext uri="{FF2B5EF4-FFF2-40B4-BE49-F238E27FC236}">
                <a16:creationId xmlns:a16="http://schemas.microsoft.com/office/drawing/2014/main" id="{D949E9AD-D558-4ED5-B954-FF97A8719348}"/>
              </a:ext>
            </a:extLst>
          </p:cNvPr>
          <p:cNvPicPr>
            <a:picLocks noChangeAspect="1"/>
          </p:cNvPicPr>
          <p:nvPr/>
        </p:nvPicPr>
        <p:blipFill>
          <a:blip r:embed="rId3"/>
          <a:stretch>
            <a:fillRect/>
          </a:stretch>
        </p:blipFill>
        <p:spPr>
          <a:xfrm>
            <a:off x="521891" y="1885526"/>
            <a:ext cx="6658228" cy="3439334"/>
          </a:xfrm>
          <a:prstGeom prst="rect">
            <a:avLst/>
          </a:prstGeom>
        </p:spPr>
      </p:pic>
      <p:pic>
        <p:nvPicPr>
          <p:cNvPr id="18" name="Picture 17">
            <a:extLst>
              <a:ext uri="{FF2B5EF4-FFF2-40B4-BE49-F238E27FC236}">
                <a16:creationId xmlns:a16="http://schemas.microsoft.com/office/drawing/2014/main" id="{130B1E8C-17D0-4F03-8EEB-4771D39DD5EE}"/>
              </a:ext>
            </a:extLst>
          </p:cNvPr>
          <p:cNvPicPr>
            <a:picLocks noChangeAspect="1"/>
          </p:cNvPicPr>
          <p:nvPr/>
        </p:nvPicPr>
        <p:blipFill>
          <a:blip r:embed="rId4"/>
          <a:stretch>
            <a:fillRect/>
          </a:stretch>
        </p:blipFill>
        <p:spPr>
          <a:xfrm>
            <a:off x="7275900" y="2155690"/>
            <a:ext cx="4498200" cy="2706800"/>
          </a:xfrm>
          <a:prstGeom prst="rect">
            <a:avLst/>
          </a:prstGeom>
        </p:spPr>
      </p:pic>
      <p:sp>
        <p:nvSpPr>
          <p:cNvPr id="3" name="Rectangle 2">
            <a:extLst>
              <a:ext uri="{FF2B5EF4-FFF2-40B4-BE49-F238E27FC236}">
                <a16:creationId xmlns:a16="http://schemas.microsoft.com/office/drawing/2014/main" id="{17DF7029-FA43-45FB-A9B1-759A5C14F185}"/>
              </a:ext>
            </a:extLst>
          </p:cNvPr>
          <p:cNvSpPr/>
          <p:nvPr/>
        </p:nvSpPr>
        <p:spPr>
          <a:xfrm>
            <a:off x="838199" y="5324860"/>
            <a:ext cx="9074727" cy="646331"/>
          </a:xfrm>
          <a:prstGeom prst="rect">
            <a:avLst/>
          </a:prstGeom>
        </p:spPr>
        <p:txBody>
          <a:bodyPr wrap="square">
            <a:spAutoFit/>
          </a:bodyPr>
          <a:lstStyle/>
          <a:p>
            <a:r>
              <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rPr>
              <a:t>These counts include people who are </a:t>
            </a:r>
            <a:r>
              <a:rPr lang="en-US" u="sng" dirty="0">
                <a:solidFill>
                  <a:srgbClr val="222222"/>
                </a:solidFill>
                <a:latin typeface="Calibri" panose="020F0502020204030204" pitchFamily="34" charset="0"/>
                <a:ea typeface="Calibri" panose="020F0502020204030204" pitchFamily="34" charset="0"/>
                <a:cs typeface="Times New Roman" panose="02020603050405020304" pitchFamily="18" charset="0"/>
              </a:rPr>
              <a:t>temporarily sheltered </a:t>
            </a:r>
            <a:r>
              <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rPr>
              <a:t>(those who are living in emergency shelters, transitional housing programs, or put up in motels through a social service program).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21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3" name="Content Placeholder 2"/>
          <p:cNvSpPr>
            <a:spLocks noGrp="1"/>
          </p:cNvSpPr>
          <p:nvPr>
            <p:ph idx="1"/>
          </p:nvPr>
        </p:nvSpPr>
        <p:spPr>
          <a:xfrm>
            <a:off x="2830406" y="1078144"/>
            <a:ext cx="7208947" cy="992394"/>
          </a:xfrm>
        </p:spPr>
        <p:txBody>
          <a:bodyPr>
            <a:normAutofit fontScale="92500" lnSpcReduction="10000"/>
          </a:bodyPr>
          <a:lstStyle/>
          <a:p>
            <a:pPr marL="0" indent="0">
              <a:buNone/>
            </a:pPr>
            <a:r>
              <a:rPr lang="en-US" sz="2300" dirty="0">
                <a:solidFill>
                  <a:srgbClr val="C00000"/>
                </a:solidFill>
                <a:latin typeface="+mj-lt"/>
              </a:rPr>
              <a:t>The age at which a person is most likely to be found in a homeless shelter in the United States is infancy.</a:t>
            </a:r>
          </a:p>
          <a:p>
            <a:pPr marL="0" indent="0">
              <a:buNone/>
            </a:pPr>
            <a:r>
              <a:rPr lang="en-US" sz="1900" dirty="0">
                <a:latin typeface="+mj-lt"/>
              </a:rPr>
              <a:t>Annual Percentage Rates of Shelter Use By Age (National)</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5</a:t>
            </a:fld>
            <a:endParaRPr lang="en-US" sz="1200" dirty="0">
              <a:latin typeface="Yanone Kaffeesatz" panose="00000500000000000000" pitchFamily="2" charset="0"/>
            </a:endParaRPr>
          </a:p>
        </p:txBody>
      </p:sp>
      <p:graphicFrame>
        <p:nvGraphicFramePr>
          <p:cNvPr id="7" name="Chart 6"/>
          <p:cNvGraphicFramePr>
            <a:graphicFrameLocks/>
          </p:cNvGraphicFramePr>
          <p:nvPr>
            <p:extLst>
              <p:ext uri="{D42A27DB-BD31-4B8C-83A1-F6EECF244321}">
                <p14:modId xmlns:p14="http://schemas.microsoft.com/office/powerpoint/2010/main" val="1438210990"/>
              </p:ext>
            </p:extLst>
          </p:nvPr>
        </p:nvGraphicFramePr>
        <p:xfrm>
          <a:off x="2830405" y="2070540"/>
          <a:ext cx="6502783" cy="405699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116317" y="6085493"/>
            <a:ext cx="5943601" cy="276999"/>
          </a:xfrm>
          <a:prstGeom prst="rect">
            <a:avLst/>
          </a:prstGeom>
        </p:spPr>
        <p:txBody>
          <a:bodyPr wrap="square">
            <a:spAutoFit/>
          </a:bodyPr>
          <a:lstStyle/>
          <a:p>
            <a:r>
              <a:rPr lang="en-US" sz="1200" dirty="0"/>
              <a:t>Source: Annual Homeless Assessment Report to Congress and Census Bureau</a:t>
            </a:r>
          </a:p>
        </p:txBody>
      </p:sp>
      <p:sp>
        <p:nvSpPr>
          <p:cNvPr id="8"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25459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3" name="Content Placeholder 2"/>
          <p:cNvSpPr>
            <a:spLocks noGrp="1"/>
          </p:cNvSpPr>
          <p:nvPr>
            <p:ph idx="1"/>
          </p:nvPr>
        </p:nvSpPr>
        <p:spPr>
          <a:xfrm>
            <a:off x="1850806" y="1246311"/>
            <a:ext cx="8105994" cy="5217553"/>
          </a:xfrm>
        </p:spPr>
        <p:txBody>
          <a:bodyPr>
            <a:normAutofit lnSpcReduction="10000"/>
          </a:bodyPr>
          <a:lstStyle/>
          <a:p>
            <a:pPr marL="0" indent="0">
              <a:buNone/>
            </a:pPr>
            <a:r>
              <a:rPr lang="en-US" sz="2300" dirty="0">
                <a:latin typeface="+mj-lt"/>
              </a:rPr>
              <a:t>Children who lack a stable home are vulnerable to a number of adverse outcomes (Child Trends </a:t>
            </a:r>
            <a:r>
              <a:rPr lang="en-US" sz="2300" dirty="0" err="1">
                <a:latin typeface="+mj-lt"/>
              </a:rPr>
              <a:t>DataBank</a:t>
            </a:r>
            <a:r>
              <a:rPr lang="en-US" sz="2300" dirty="0">
                <a:latin typeface="+mj-lt"/>
              </a:rPr>
              <a:t> 2015)</a:t>
            </a:r>
          </a:p>
          <a:p>
            <a:pPr marL="0" indent="0">
              <a:buNone/>
            </a:pPr>
            <a:endParaRPr lang="en-US" sz="2300" dirty="0">
              <a:latin typeface="+mj-lt"/>
            </a:endParaRPr>
          </a:p>
          <a:p>
            <a:pPr marL="0" indent="0">
              <a:buNone/>
            </a:pPr>
            <a:r>
              <a:rPr lang="en-US" sz="2300" dirty="0">
                <a:latin typeface="+mj-lt"/>
              </a:rPr>
              <a:t>Homeless children develop moderate to severe acute and chronic health problems, and less access to medical and dental care. </a:t>
            </a:r>
            <a:r>
              <a:rPr lang="en-US" sz="1800" dirty="0">
                <a:latin typeface="+mj-lt"/>
              </a:rPr>
              <a:t>(</a:t>
            </a:r>
            <a:r>
              <a:rPr lang="en-US" sz="1800" dirty="0" err="1">
                <a:latin typeface="+mj-lt"/>
              </a:rPr>
              <a:t>Bassuk</a:t>
            </a:r>
            <a:r>
              <a:rPr lang="en-US" sz="1800" dirty="0">
                <a:latin typeface="+mj-lt"/>
              </a:rPr>
              <a:t> et al., 1997; Buckner, 2008; </a:t>
            </a:r>
            <a:r>
              <a:rPr lang="en-US" sz="1800" dirty="0" err="1">
                <a:latin typeface="+mj-lt"/>
              </a:rPr>
              <a:t>Haveman</a:t>
            </a:r>
            <a:r>
              <a:rPr lang="en-US" sz="1800" dirty="0">
                <a:latin typeface="+mj-lt"/>
              </a:rPr>
              <a:t> et al. 1991; </a:t>
            </a:r>
            <a:r>
              <a:rPr lang="en-US" sz="1800" dirty="0" err="1">
                <a:latin typeface="+mj-lt"/>
              </a:rPr>
              <a:t>Mohanty</a:t>
            </a:r>
            <a:r>
              <a:rPr lang="en-US" sz="1800" dirty="0">
                <a:latin typeface="+mj-lt"/>
              </a:rPr>
              <a:t> &amp; </a:t>
            </a:r>
            <a:r>
              <a:rPr lang="en-US" sz="1800" dirty="0" err="1">
                <a:latin typeface="+mj-lt"/>
              </a:rPr>
              <a:t>Raut</a:t>
            </a:r>
            <a:r>
              <a:rPr lang="en-US" sz="1800" dirty="0">
                <a:latin typeface="+mj-lt"/>
              </a:rPr>
              <a:t>, 2009).</a:t>
            </a:r>
          </a:p>
          <a:p>
            <a:pPr marL="0" indent="0">
              <a:buNone/>
            </a:pPr>
            <a:endParaRPr lang="en-US" sz="2300" dirty="0">
              <a:latin typeface="+mj-lt"/>
            </a:endParaRPr>
          </a:p>
          <a:p>
            <a:pPr marL="0" indent="0">
              <a:buNone/>
            </a:pPr>
            <a:r>
              <a:rPr lang="en-US" sz="2300" dirty="0">
                <a:latin typeface="+mj-lt"/>
              </a:rPr>
              <a:t>Unpredictable and undesired moves from one’s home negatively influence children’s development and well-being </a:t>
            </a:r>
            <a:r>
              <a:rPr lang="en-US" sz="1800" dirty="0">
                <a:latin typeface="+mj-lt"/>
              </a:rPr>
              <a:t>(Grant et al., 2013; Buckner, 2008)</a:t>
            </a:r>
            <a:r>
              <a:rPr lang="en-US" sz="2300" dirty="0">
                <a:latin typeface="+mj-lt"/>
              </a:rPr>
              <a:t>. </a:t>
            </a:r>
          </a:p>
          <a:p>
            <a:pPr marL="0" indent="0">
              <a:buNone/>
            </a:pPr>
            <a:endParaRPr lang="en-US" sz="2300" dirty="0">
              <a:latin typeface="+mj-lt"/>
            </a:endParaRPr>
          </a:p>
          <a:p>
            <a:pPr marL="0" indent="0">
              <a:buNone/>
            </a:pPr>
            <a:r>
              <a:rPr lang="en-US" sz="2300" dirty="0">
                <a:latin typeface="+mj-lt"/>
              </a:rPr>
              <a:t>Children experiencing residential instability show lower vocabulary skills, more behavioral problems, increased high school drop-out rates, and lower adult educational attainment, when compared to children living in stable households </a:t>
            </a:r>
            <a:r>
              <a:rPr lang="en-US" sz="1800" dirty="0">
                <a:latin typeface="+mj-lt"/>
              </a:rPr>
              <a:t>(</a:t>
            </a:r>
            <a:r>
              <a:rPr lang="en-US" sz="1800" dirty="0" err="1">
                <a:latin typeface="+mj-lt"/>
              </a:rPr>
              <a:t>Sandstrom</a:t>
            </a:r>
            <a:r>
              <a:rPr lang="en-US" sz="1800" dirty="0">
                <a:latin typeface="+mj-lt"/>
              </a:rPr>
              <a:t> &amp; Huerta, 2013).</a:t>
            </a:r>
          </a:p>
          <a:p>
            <a:pPr marL="0" indent="0">
              <a:buNone/>
            </a:pPr>
            <a:endParaRPr lang="en-US" sz="2300" dirty="0">
              <a:latin typeface="+mj-lt"/>
            </a:endParaRP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6</a:t>
            </a:fld>
            <a:endParaRPr lang="en-US" sz="1200" dirty="0">
              <a:latin typeface="Yanone Kaffeesatz" panose="00000500000000000000" pitchFamily="2" charset="0"/>
            </a:endParaRPr>
          </a:p>
        </p:txBody>
      </p:sp>
      <p:sp>
        <p:nvSpPr>
          <p:cNvPr id="7"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33110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3" name="Content Placeholder 2"/>
          <p:cNvSpPr>
            <a:spLocks noGrp="1"/>
          </p:cNvSpPr>
          <p:nvPr>
            <p:ph idx="1"/>
          </p:nvPr>
        </p:nvSpPr>
        <p:spPr>
          <a:xfrm>
            <a:off x="1850806" y="1246312"/>
            <a:ext cx="8105994" cy="824229"/>
          </a:xfrm>
        </p:spPr>
        <p:txBody>
          <a:bodyPr>
            <a:normAutofit/>
          </a:bodyPr>
          <a:lstStyle/>
          <a:p>
            <a:pPr marL="0" indent="0">
              <a:buNone/>
            </a:pPr>
            <a:r>
              <a:rPr lang="en-US" sz="2300" dirty="0">
                <a:latin typeface="+mj-lt"/>
              </a:rPr>
              <a:t>While renters are becoming poorer, the supply of housing that is affordable and available is shrinking. </a:t>
            </a:r>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7</a:t>
            </a:fld>
            <a:endParaRPr lang="en-US" sz="1200" dirty="0">
              <a:latin typeface="Yanone Kaffeesatz" panose="00000500000000000000" pitchFamily="2" charset="0"/>
            </a:endParaRPr>
          </a:p>
        </p:txBody>
      </p:sp>
      <p:pic>
        <p:nvPicPr>
          <p:cNvPr id="7" name="Picture 6"/>
          <p:cNvPicPr>
            <a:picLocks noChangeAspect="1"/>
          </p:cNvPicPr>
          <p:nvPr/>
        </p:nvPicPr>
        <p:blipFill>
          <a:blip r:embed="rId3"/>
          <a:stretch>
            <a:fillRect/>
          </a:stretch>
        </p:blipFill>
        <p:spPr>
          <a:xfrm>
            <a:off x="1559496" y="2283564"/>
            <a:ext cx="4154524" cy="3826768"/>
          </a:xfrm>
          <a:prstGeom prst="rect">
            <a:avLst/>
          </a:prstGeom>
        </p:spPr>
      </p:pic>
      <p:sp>
        <p:nvSpPr>
          <p:cNvPr id="9"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pic>
        <p:nvPicPr>
          <p:cNvPr id="4" name="Picture 3">
            <a:extLst>
              <a:ext uri="{FF2B5EF4-FFF2-40B4-BE49-F238E27FC236}">
                <a16:creationId xmlns:a16="http://schemas.microsoft.com/office/drawing/2014/main" id="{9BB49077-2728-4C37-BE16-DC602432643D}"/>
              </a:ext>
            </a:extLst>
          </p:cNvPr>
          <p:cNvPicPr>
            <a:picLocks noChangeAspect="1"/>
          </p:cNvPicPr>
          <p:nvPr/>
        </p:nvPicPr>
        <p:blipFill>
          <a:blip r:embed="rId4"/>
          <a:stretch>
            <a:fillRect/>
          </a:stretch>
        </p:blipFill>
        <p:spPr>
          <a:xfrm>
            <a:off x="6223867" y="2283564"/>
            <a:ext cx="5212200" cy="3939600"/>
          </a:xfrm>
          <a:prstGeom prst="rect">
            <a:avLst/>
          </a:prstGeom>
        </p:spPr>
      </p:pic>
    </p:spTree>
    <p:extLst>
      <p:ext uri="{BB962C8B-B14F-4D97-AF65-F5344CB8AC3E}">
        <p14:creationId xmlns:p14="http://schemas.microsoft.com/office/powerpoint/2010/main" val="293184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8</a:t>
            </a:fld>
            <a:endParaRPr lang="en-US" sz="1200" dirty="0">
              <a:latin typeface="Yanone Kaffeesatz" panose="00000500000000000000" pitchFamily="2" charset="0"/>
            </a:endParaRPr>
          </a:p>
        </p:txBody>
      </p:sp>
      <p:pic>
        <p:nvPicPr>
          <p:cNvPr id="8" name="Picture 2" descr="Most Households with Severe Cost Burdens Are Re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075" y="2144220"/>
            <a:ext cx="3099634" cy="3878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vere Affordability Problems Have Grown More Rapidly Among Renters than Among Ow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520" y="2144217"/>
            <a:ext cx="4360915" cy="39006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03213" y="1245637"/>
            <a:ext cx="9259925" cy="646331"/>
          </a:xfrm>
          <a:prstGeom prst="rect">
            <a:avLst/>
          </a:prstGeom>
        </p:spPr>
        <p:txBody>
          <a:bodyPr wrap="square">
            <a:spAutoFit/>
          </a:bodyPr>
          <a:lstStyle/>
          <a:p>
            <a:r>
              <a:rPr lang="en-US" dirty="0">
                <a:latin typeface="+mj-lt"/>
              </a:rPr>
              <a:t>The median asking rent on new apartments was $1,381 per month in 2015, well out of</a:t>
            </a:r>
          </a:p>
          <a:p>
            <a:r>
              <a:rPr lang="en-US" dirty="0">
                <a:latin typeface="+mj-lt"/>
              </a:rPr>
              <a:t>reach for the typical renter earning $35,000 a year. </a:t>
            </a:r>
          </a:p>
        </p:txBody>
      </p:sp>
      <p:sp>
        <p:nvSpPr>
          <p:cNvPr id="11"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spTree>
    <p:extLst>
      <p:ext uri="{BB962C8B-B14F-4D97-AF65-F5344CB8AC3E}">
        <p14:creationId xmlns:p14="http://schemas.microsoft.com/office/powerpoint/2010/main" val="468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809" y="215122"/>
            <a:ext cx="8512393" cy="691317"/>
          </a:xfrm>
        </p:spPr>
        <p:txBody>
          <a:bodyPr>
            <a:normAutofit/>
          </a:bodyPr>
          <a:lstStyle/>
          <a:p>
            <a:r>
              <a:rPr lang="es-CL" dirty="0"/>
              <a:t>CONTEXT: POLICIES</a:t>
            </a:r>
            <a:endParaRPr lang="en-US" dirty="0"/>
          </a:p>
        </p:txBody>
      </p:sp>
      <p:sp>
        <p:nvSpPr>
          <p:cNvPr id="5" name="Date Placeholder 4"/>
          <p:cNvSpPr>
            <a:spLocks noGrp="1"/>
          </p:cNvSpPr>
          <p:nvPr>
            <p:ph type="dt" sz="half" idx="10"/>
          </p:nvPr>
        </p:nvSpPr>
        <p:spPr/>
        <p:txBody>
          <a:bodyPr/>
          <a:lstStyle/>
          <a:p>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Gabriel Piña</a:t>
            </a:r>
          </a:p>
        </p:txBody>
      </p:sp>
      <p:sp>
        <p:nvSpPr>
          <p:cNvPr id="6" name="Slide Number Placeholder 5"/>
          <p:cNvSpPr>
            <a:spLocks noGrp="1"/>
          </p:cNvSpPr>
          <p:nvPr>
            <p:ph type="sldNum" sz="quarter" idx="12"/>
          </p:nvPr>
        </p:nvSpPr>
        <p:spPr/>
        <p:txBody>
          <a:bodyPr/>
          <a:lstStyle/>
          <a:p>
            <a:fld id="{1905FF43-7158-4FCF-8448-9E6F71DFB916}" type="slidenum">
              <a:rPr lang="en-US" sz="1200">
                <a:latin typeface="Yanone Kaffeesatz" panose="00000500000000000000" pitchFamily="2" charset="0"/>
              </a:rPr>
              <a:t>9</a:t>
            </a:fld>
            <a:endParaRPr lang="en-US" sz="1200" dirty="0">
              <a:latin typeface="Yanone Kaffeesatz" panose="00000500000000000000" pitchFamily="2" charset="0"/>
            </a:endParaRPr>
          </a:p>
        </p:txBody>
      </p:sp>
      <p:sp>
        <p:nvSpPr>
          <p:cNvPr id="11" name="Footer Placeholder 3"/>
          <p:cNvSpPr>
            <a:spLocks noGrp="1"/>
          </p:cNvSpPr>
          <p:nvPr>
            <p:ph type="ftr" sz="quarter" idx="11"/>
          </p:nvPr>
        </p:nvSpPr>
        <p:spPr>
          <a:xfrm>
            <a:off x="4082476" y="6356354"/>
            <a:ext cx="4747491" cy="365125"/>
          </a:xfrm>
        </p:spPr>
        <p:txBody>
          <a:bodyPr/>
          <a:lstStyle/>
          <a:p>
            <a:pPr algn="l"/>
            <a:r>
              <a:rPr lang="en-US" sz="12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Impact of Homeless Prevention on Children Residential Instability</a:t>
            </a:r>
          </a:p>
        </p:txBody>
      </p:sp>
      <p:graphicFrame>
        <p:nvGraphicFramePr>
          <p:cNvPr id="3" name="Table 2">
            <a:extLst>
              <a:ext uri="{FF2B5EF4-FFF2-40B4-BE49-F238E27FC236}">
                <a16:creationId xmlns:a16="http://schemas.microsoft.com/office/drawing/2014/main" id="{C8CD376F-2F3E-4147-84CE-AFB9916C7EC9}"/>
              </a:ext>
            </a:extLst>
          </p:cNvPr>
          <p:cNvGraphicFramePr>
            <a:graphicFrameLocks noGrp="1"/>
          </p:cNvGraphicFramePr>
          <p:nvPr>
            <p:extLst>
              <p:ext uri="{D42A27DB-BD31-4B8C-83A1-F6EECF244321}">
                <p14:modId xmlns:p14="http://schemas.microsoft.com/office/powerpoint/2010/main" val="3613662790"/>
              </p:ext>
            </p:extLst>
          </p:nvPr>
        </p:nvGraphicFramePr>
        <p:xfrm>
          <a:off x="691570" y="1017386"/>
          <a:ext cx="10319328" cy="5228020"/>
        </p:xfrm>
        <a:graphic>
          <a:graphicData uri="http://schemas.openxmlformats.org/drawingml/2006/table">
            <a:tbl>
              <a:tblPr firstRow="1" bandRow="1">
                <a:tableStyleId>{5C22544A-7EE6-4342-B048-85BDC9FD1C3A}</a:tableStyleId>
              </a:tblPr>
              <a:tblGrid>
                <a:gridCol w="3439776">
                  <a:extLst>
                    <a:ext uri="{9D8B030D-6E8A-4147-A177-3AD203B41FA5}">
                      <a16:colId xmlns:a16="http://schemas.microsoft.com/office/drawing/2014/main" val="2559762459"/>
                    </a:ext>
                  </a:extLst>
                </a:gridCol>
                <a:gridCol w="3121509">
                  <a:extLst>
                    <a:ext uri="{9D8B030D-6E8A-4147-A177-3AD203B41FA5}">
                      <a16:colId xmlns:a16="http://schemas.microsoft.com/office/drawing/2014/main" val="2466007013"/>
                    </a:ext>
                  </a:extLst>
                </a:gridCol>
                <a:gridCol w="3758043">
                  <a:extLst>
                    <a:ext uri="{9D8B030D-6E8A-4147-A177-3AD203B41FA5}">
                      <a16:colId xmlns:a16="http://schemas.microsoft.com/office/drawing/2014/main" val="18312484"/>
                    </a:ext>
                  </a:extLst>
                </a:gridCol>
              </a:tblGrid>
              <a:tr h="715373">
                <a:tc>
                  <a:txBody>
                    <a:bodyPr/>
                    <a:lstStyle/>
                    <a:p>
                      <a:r>
                        <a:rPr lang="en-US" sz="1600" dirty="0"/>
                        <a:t>Type of Prevention</a:t>
                      </a:r>
                    </a:p>
                  </a:txBody>
                  <a:tcPr/>
                </a:tc>
                <a:tc>
                  <a:txBody>
                    <a:bodyPr/>
                    <a:lstStyle/>
                    <a:p>
                      <a:r>
                        <a:rPr lang="en-US" sz="1600" dirty="0"/>
                        <a:t>Does it prevent homelessness?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Does it improve outcomes?</a:t>
                      </a:r>
                    </a:p>
                    <a:p>
                      <a:endParaRPr lang="en-US" sz="1600" dirty="0"/>
                    </a:p>
                  </a:txBody>
                  <a:tcPr/>
                </a:tc>
                <a:extLst>
                  <a:ext uri="{0D108BD9-81ED-4DB2-BD59-A6C34878D82A}">
                    <a16:rowId xmlns:a16="http://schemas.microsoft.com/office/drawing/2014/main" val="857693711"/>
                  </a:ext>
                </a:extLst>
              </a:tr>
              <a:tr h="970164">
                <a:tc>
                  <a:txBody>
                    <a:bodyPr/>
                    <a:lstStyle/>
                    <a:p>
                      <a:r>
                        <a:rPr lang="en-US" sz="1600" b="1" dirty="0"/>
                        <a:t>Primary Prevention</a:t>
                      </a:r>
                    </a:p>
                    <a:p>
                      <a:r>
                        <a:rPr lang="en-US" sz="1600" dirty="0"/>
                        <a:t>Universally available programs such as affordable housing or vouchers.</a:t>
                      </a:r>
                    </a:p>
                  </a:txBody>
                  <a:tcPr/>
                </a:tc>
                <a:tc>
                  <a:txBody>
                    <a:bodyPr/>
                    <a:lstStyle/>
                    <a:p>
                      <a:pPr algn="l"/>
                      <a:r>
                        <a:rPr lang="en-US" sz="1600" dirty="0"/>
                        <a:t>Yes</a:t>
                      </a:r>
                    </a:p>
                  </a:txBody>
                  <a:tcPr/>
                </a:tc>
                <a:tc>
                  <a:txBody>
                    <a:bodyPr/>
                    <a:lstStyle/>
                    <a:p>
                      <a:pPr algn="l"/>
                      <a:r>
                        <a:rPr lang="en-US" sz="1600" dirty="0"/>
                        <a:t>Yes (family preservation, domestic violence, stress, substance abuse, school attendance). </a:t>
                      </a:r>
                    </a:p>
                  </a:txBody>
                  <a:tcPr/>
                </a:tc>
                <a:extLst>
                  <a:ext uri="{0D108BD9-81ED-4DB2-BD59-A6C34878D82A}">
                    <a16:rowId xmlns:a16="http://schemas.microsoft.com/office/drawing/2014/main" val="1068457056"/>
                  </a:ext>
                </a:extLst>
              </a:tr>
              <a:tr h="1500323">
                <a:tc>
                  <a:txBody>
                    <a:bodyPr/>
                    <a:lstStyle/>
                    <a:p>
                      <a:r>
                        <a:rPr lang="en-US" sz="1600" b="1" dirty="0"/>
                        <a:t>Secondary programs </a:t>
                      </a:r>
                    </a:p>
                    <a:p>
                      <a:r>
                        <a:rPr lang="en-US" sz="1600" dirty="0"/>
                        <a:t>Rapid rehousing, transitional housing, or homeless prevention (financial assistance), seek to identify and end an episode of homelessness very quickly.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Rapid-rehousing: Conflicting (more likely “No”)</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Homeless Prevention: Some evidence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Transitional Housing: Mostly Yes</a:t>
                      </a:r>
                    </a:p>
                  </a:txBody>
                  <a:tcPr/>
                </a:tc>
                <a:tc>
                  <a:txBody>
                    <a:bodyPr/>
                    <a:lstStyle/>
                    <a:p>
                      <a:pPr algn="l"/>
                      <a:r>
                        <a:rPr lang="en-US" sz="1600" dirty="0"/>
                        <a:t>Rapid-rehousing: No impact (but only one study).</a:t>
                      </a:r>
                    </a:p>
                    <a:p>
                      <a:pPr algn="l"/>
                      <a:endParaRPr lang="en-US" sz="16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Homeless Prevention: No studies</a:t>
                      </a:r>
                    </a:p>
                    <a:p>
                      <a:pPr algn="l"/>
                      <a:endParaRPr lang="en-US" sz="1600" dirty="0"/>
                    </a:p>
                    <a:p>
                      <a:pPr algn="l"/>
                      <a:endParaRPr lang="en-US" sz="1600" dirty="0"/>
                    </a:p>
                    <a:p>
                      <a:pPr algn="l"/>
                      <a:r>
                        <a:rPr lang="en-US" sz="1600" dirty="0"/>
                        <a:t>Transitional Housing: Some evidence in children’s outcomes.</a:t>
                      </a:r>
                    </a:p>
                  </a:txBody>
                  <a:tcPr/>
                </a:tc>
                <a:extLst>
                  <a:ext uri="{0D108BD9-81ED-4DB2-BD59-A6C34878D82A}">
                    <a16:rowId xmlns:a16="http://schemas.microsoft.com/office/drawing/2014/main" val="725226622"/>
                  </a:ext>
                </a:extLst>
              </a:tr>
              <a:tr h="1500323">
                <a:tc>
                  <a:txBody>
                    <a:bodyPr/>
                    <a:lstStyle/>
                    <a:p>
                      <a:r>
                        <a:rPr lang="en-US" sz="1600" b="1" dirty="0"/>
                        <a:t>Tertiary programs</a:t>
                      </a:r>
                    </a:p>
                    <a:p>
                      <a:r>
                        <a:rPr lang="en-US" sz="1600" dirty="0"/>
                        <a:t>Target long-term homelessness or housing problems, aiming to reduce the impacts of longer term housing needs. </a:t>
                      </a:r>
                    </a:p>
                  </a:txBody>
                  <a:tcPr/>
                </a:tc>
                <a:tc>
                  <a:txBody>
                    <a:bodyPr/>
                    <a:lstStyle/>
                    <a:p>
                      <a:pPr algn="l"/>
                      <a:r>
                        <a:rPr lang="en-US" sz="1600" dirty="0"/>
                        <a:t>Yes</a:t>
                      </a:r>
                    </a:p>
                  </a:txBody>
                  <a:tcPr/>
                </a:tc>
                <a:tc>
                  <a:txBody>
                    <a:bodyPr/>
                    <a:lstStyle/>
                    <a:p>
                      <a:pPr algn="l"/>
                      <a:r>
                        <a:rPr lang="en-US" sz="1600" dirty="0"/>
                        <a:t>Conflicting evidence.</a:t>
                      </a:r>
                    </a:p>
                  </a:txBody>
                  <a:tcPr/>
                </a:tc>
                <a:extLst>
                  <a:ext uri="{0D108BD9-81ED-4DB2-BD59-A6C34878D82A}">
                    <a16:rowId xmlns:a16="http://schemas.microsoft.com/office/drawing/2014/main" val="3416256762"/>
                  </a:ext>
                </a:extLst>
              </a:tr>
            </a:tbl>
          </a:graphicData>
        </a:graphic>
      </p:graphicFrame>
    </p:spTree>
    <p:extLst>
      <p:ext uri="{BB962C8B-B14F-4D97-AF65-F5344CB8AC3E}">
        <p14:creationId xmlns:p14="http://schemas.microsoft.com/office/powerpoint/2010/main" val="4061505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Blue Gray" id="{F38FBDE4-98C9-4FDF-8A2B-60880C667B62}" vid="{CC469B66-C324-487E-82F9-9190834D6D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Blue Gray</Template>
  <TotalTime>3064</TotalTime>
  <Words>2583</Words>
  <Application>Microsoft Office PowerPoint</Application>
  <PresentationFormat>Widescreen</PresentationFormat>
  <Paragraphs>338</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Yanone Kaffeesatz Light</vt:lpstr>
      <vt:lpstr>Cambria Math</vt:lpstr>
      <vt:lpstr>Times New Roman</vt:lpstr>
      <vt:lpstr>Calibri</vt:lpstr>
      <vt:lpstr>Open Sans Condensed Light</vt:lpstr>
      <vt:lpstr>SimSun</vt:lpstr>
      <vt:lpstr>Yanone Kaffeesatz</vt:lpstr>
      <vt:lpstr>Arial</vt:lpstr>
      <vt:lpstr>Calibri Light</vt:lpstr>
      <vt:lpstr>Office Theme</vt:lpstr>
      <vt:lpstr>The Impact of Homeless Prevention on Children Residential Instability</vt:lpstr>
      <vt:lpstr>CONTEXT</vt:lpstr>
      <vt:lpstr>CONTEXT</vt:lpstr>
      <vt:lpstr>CONTEXT</vt:lpstr>
      <vt:lpstr>CONTEXT</vt:lpstr>
      <vt:lpstr>CONTEXT</vt:lpstr>
      <vt:lpstr>CONTEXT</vt:lpstr>
      <vt:lpstr>CONTEXT</vt:lpstr>
      <vt:lpstr>CONTEXT: POLICIES</vt:lpstr>
      <vt:lpstr>HOMELESSNESS PREVENTION</vt:lpstr>
      <vt:lpstr>HOMELESSNESS PREVENTION</vt:lpstr>
      <vt:lpstr>THE HOMELESS PREVENTION AND RAPID RE-HOUSING PROGRAM</vt:lpstr>
      <vt:lpstr>DATA AND ANALYSIS</vt:lpstr>
      <vt:lpstr>DATA AND ANALYSIS</vt:lpstr>
      <vt:lpstr>DATA AND ANALYSIS</vt:lpstr>
      <vt:lpstr>DATA AND ANALYSIS</vt:lpstr>
      <vt:lpstr>THREATS TO VALIDITY</vt:lpstr>
      <vt:lpstr>HPRP ALLOCATION</vt:lpstr>
      <vt:lpstr>HPRP ALLOCATION</vt:lpstr>
      <vt:lpstr>HPRP ALLOCATION</vt:lpstr>
      <vt:lpstr>HPRP ALLOCATION</vt:lpstr>
      <vt:lpstr>DATA AND ANALYSIS</vt:lpstr>
      <vt:lpstr>DATA AND ANALYSIS</vt:lpstr>
      <vt:lpstr>FALIFICATION TESTS</vt:lpstr>
      <vt:lpstr>DATA AND ANALYSIS</vt:lpstr>
      <vt:lpstr>FALSIFICATION TESTS</vt:lpstr>
      <vt:lpstr>FURTHER ANALYSIS</vt:lpstr>
      <vt:lpstr>FURTHER ANALYSIS</vt:lpstr>
      <vt:lpstr>CONCLUSIONS</vt:lpstr>
      <vt:lpstr>CONCLUSIONS</vt:lpstr>
      <vt:lpstr>THREATS TO VALIDITY</vt:lpstr>
      <vt:lpstr>CDBG FORMULA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dc:creator>
  <cp:lastModifiedBy>Megan Hodgins</cp:lastModifiedBy>
  <cp:revision>316</cp:revision>
  <cp:lastPrinted>2019-05-24T20:06:27Z</cp:lastPrinted>
  <dcterms:created xsi:type="dcterms:W3CDTF">2017-02-22T15:06:05Z</dcterms:created>
  <dcterms:modified xsi:type="dcterms:W3CDTF">2019-06-05T19:27:00Z</dcterms:modified>
</cp:coreProperties>
</file>